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0" r:id="rId2"/>
    <p:sldId id="311" r:id="rId3"/>
    <p:sldId id="312" r:id="rId4"/>
    <p:sldId id="299" r:id="rId5"/>
    <p:sldId id="317" r:id="rId6"/>
    <p:sldId id="298" r:id="rId7"/>
    <p:sldId id="300" r:id="rId8"/>
    <p:sldId id="302" r:id="rId9"/>
    <p:sldId id="304" r:id="rId10"/>
    <p:sldId id="305" r:id="rId11"/>
    <p:sldId id="319" r:id="rId12"/>
    <p:sldId id="320" r:id="rId13"/>
    <p:sldId id="307" r:id="rId14"/>
    <p:sldId id="310" r:id="rId15"/>
    <p:sldId id="321" r:id="rId16"/>
    <p:sldId id="314" r:id="rId17"/>
    <p:sldId id="315" r:id="rId18"/>
    <p:sldId id="322" r:id="rId19"/>
    <p:sldId id="3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1744" autoAdjust="0"/>
  </p:normalViewPr>
  <p:slideViewPr>
    <p:cSldViewPr snapToGrid="0">
      <p:cViewPr varScale="1">
        <p:scale>
          <a:sx n="81" d="100"/>
          <a:sy n="81" d="100"/>
        </p:scale>
        <p:origin x="955" y="53"/>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 Cen MT" panose="020B0602020104020603" pitchFamily="34" charset="0"/>
              </a:rPr>
              <a:t>To achieve this process, Industry 4.0 combines relevant physical and digital technologies, including analytics, additive manufacturing, robotics, high-performance computing, natural language processing, artificial intelligence and cognitive technologies, advanced materials, and augmented reality </a:t>
            </a:r>
            <a:r>
              <a:rPr lang="en-GB" dirty="0">
                <a:latin typeface="Tw Cen MT" panose="020B0602020104020603" pitchFamily="34" charset="0"/>
                <a:sym typeface="Wingdings" panose="05000000000000000000" pitchFamily="2" charset="2"/>
              </a:rPr>
              <a:t> The nine</a:t>
            </a:r>
            <a:r>
              <a:rPr lang="en-GB" baseline="0" dirty="0">
                <a:latin typeface="Tw Cen MT" panose="020B0602020104020603" pitchFamily="34" charset="0"/>
                <a:sym typeface="Wingdings" panose="05000000000000000000" pitchFamily="2" charset="2"/>
              </a:rPr>
              <a:t> technologies for industry 4.0</a:t>
            </a:r>
            <a:endParaRPr lang="en-GB"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32650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GB" sz="1200" b="1" dirty="0">
                <a:latin typeface="Tw Cen MT" panose="020B0602020104020603" pitchFamily="34" charset="0"/>
              </a:rPr>
              <a:t>“Industry 4.0 touches everything in our daily lives”</a:t>
            </a:r>
          </a:p>
          <a:p>
            <a:pPr marL="171450" indent="-171450">
              <a:buFontTx/>
              <a:buChar char="-"/>
            </a:pPr>
            <a:r>
              <a:rPr lang="en-US" baseline="0" dirty="0"/>
              <a:t>I4.0 does not just touch ‘manufacturers’ but all of us</a:t>
            </a:r>
          </a:p>
          <a:p>
            <a:pPr marL="171450" indent="-171450">
              <a:buFontTx/>
              <a:buChar char="-"/>
            </a:pPr>
            <a:r>
              <a:rPr lang="en-US" baseline="0" dirty="0"/>
              <a:t>I4.0 will change how we make things but it could also affect how those things are moved, how customer interact with them and the experience they expect to have as they interact with companies</a:t>
            </a:r>
          </a:p>
          <a:p>
            <a:pPr marL="171450" indent="-171450">
              <a:buFontTx/>
              <a:buChar char="-"/>
            </a:pPr>
            <a:r>
              <a:rPr lang="en-US" baseline="0" dirty="0"/>
              <a:t>Beyond that, it could drive changes in the workforce, requiring new skills and roles.</a:t>
            </a:r>
          </a:p>
          <a:p>
            <a:pPr marL="171450" indent="-171450">
              <a:buFontTx/>
              <a:buChar char="-"/>
            </a:pPr>
            <a:r>
              <a:rPr lang="en-US" baseline="0" dirty="0"/>
              <a:t>Good example: this is the reason why we have to study this course!</a:t>
            </a:r>
          </a:p>
          <a:p>
            <a:pPr marL="0" indent="0">
              <a:buFontTx/>
              <a:buNone/>
            </a:pPr>
            <a:r>
              <a:rPr lang="en-US" b="1" baseline="0" dirty="0"/>
              <a:t>2. </a:t>
            </a:r>
            <a:r>
              <a:rPr lang="en-GB" b="1" baseline="0" dirty="0"/>
              <a:t>“Industry 4.0 integrates the digital and physical worlds</a:t>
            </a:r>
          </a:p>
          <a:p>
            <a:pPr marL="0" indent="0">
              <a:buFontTx/>
              <a:buNone/>
            </a:pPr>
            <a:r>
              <a:rPr lang="en-US" baseline="0" dirty="0"/>
              <a:t>- </a:t>
            </a:r>
            <a:r>
              <a:rPr lang="en-GB" baseline="0" dirty="0"/>
              <a:t>Beyond the digital thread, the use of the digital twin can enable organizations to gain insight into the inner workings of systems or facilities, simulate possible scenarios, and understand the impacts of changes in one node on the rest</a:t>
            </a:r>
          </a:p>
          <a:p>
            <a:pPr marL="0" indent="0">
              <a:buFontTx/>
              <a:buNone/>
            </a:pPr>
            <a:r>
              <a:rPr lang="en-GB" baseline="0" dirty="0"/>
              <a:t>of the network.</a:t>
            </a:r>
          </a:p>
          <a:p>
            <a:pPr marL="0" indent="0">
              <a:buFontTx/>
              <a:buNone/>
            </a:pPr>
            <a:r>
              <a:rPr lang="en-US" b="1" baseline="0" dirty="0"/>
              <a:t>3. </a:t>
            </a:r>
            <a:r>
              <a:rPr lang="en-GB" b="1" baseline="0" dirty="0"/>
              <a:t>It’s not just about the supply chain or manufacturing–it’s about business operations and revenue growth</a:t>
            </a:r>
          </a:p>
          <a:p>
            <a:pPr marL="171450" indent="-171450">
              <a:buFontTx/>
              <a:buChar char="-"/>
            </a:pPr>
            <a:r>
              <a:rPr lang="en-US" baseline="0" dirty="0"/>
              <a:t>I4.0 is broader than just supply chain or production: </a:t>
            </a:r>
            <a:r>
              <a:rPr lang="en-GB" baseline="0" dirty="0"/>
              <a:t>Industry 4.0 capabilities can improve business operations and revenue growth, transforming products, the supply chain, and the customer experience.</a:t>
            </a:r>
          </a:p>
          <a:p>
            <a:pPr marL="171450" indent="-171450">
              <a:buFontTx/>
              <a:buChar char="-"/>
            </a:pPr>
            <a:r>
              <a:rPr lang="en-US" baseline="0" dirty="0"/>
              <a:t>Impact on product: transform the way products are designed and developed. Lead to business model.</a:t>
            </a:r>
          </a:p>
          <a:p>
            <a:pPr marL="171450" indent="-171450">
              <a:buFontTx/>
              <a:buChar char="-"/>
            </a:pPr>
            <a:r>
              <a:rPr lang="en-US" baseline="0" dirty="0"/>
              <a:t>Impact on supply chain: I4.0 enables the smart factory, connect supply network and logistics capabilities and inform planning and inventory processes</a:t>
            </a:r>
          </a:p>
          <a:p>
            <a:pPr marL="171450" indent="-171450">
              <a:buFontTx/>
              <a:buChar char="-"/>
            </a:pPr>
            <a:r>
              <a:rPr lang="en-US" baseline="0" dirty="0"/>
              <a:t>Impact on customers: enhance the customer experience, direct selling and marketing strategies though data gathered though intelligent products and services. Customers can interact with the object. </a:t>
            </a:r>
          </a:p>
        </p:txBody>
      </p:sp>
      <p:sp>
        <p:nvSpPr>
          <p:cNvPr id="4" name="Slide Number Placeholder 3"/>
          <p:cNvSpPr>
            <a:spLocks noGrp="1"/>
          </p:cNvSpPr>
          <p:nvPr>
            <p:ph type="sldNum" sz="quarter" idx="10"/>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341012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https://www.cbinsights.com/research/future-factory-manufacturing-tech-trends/#quality)</a:t>
            </a:r>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346167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Situation: </a:t>
            </a:r>
            <a:r>
              <a:rPr lang="en-GB" dirty="0"/>
              <a:t>Due to the arrival of industry 4.0, CEO of Company A has a new vision to transform the existing operation to be smart factory in response to industry 4.0 and competing with the competitors. However, the main concern is that the company staff are still lack of industry 4.0 awareness. CEO hence decides to organize a meeting with the representatives from all departments to announce the new vision and create the awareness. </a:t>
            </a:r>
          </a:p>
        </p:txBody>
      </p:sp>
      <p:sp>
        <p:nvSpPr>
          <p:cNvPr id="4" name="Slide Number Placeholder 3"/>
          <p:cNvSpPr>
            <a:spLocks noGrp="1"/>
          </p:cNvSpPr>
          <p:nvPr>
            <p:ph type="sldNum" sz="quarter" idx="10"/>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258211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79702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14974069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5/19/2022</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outline</a:t>
            </a:r>
          </a:p>
        </p:txBody>
      </p:sp>
      <p:sp>
        <p:nvSpPr>
          <p:cNvPr id="7" name="Oval 6"/>
          <p:cNvSpPr/>
          <p:nvPr/>
        </p:nvSpPr>
        <p:spPr>
          <a:xfrm>
            <a:off x="1988957" y="2368430"/>
            <a:ext cx="5369953" cy="3599543"/>
          </a:xfrm>
          <a:prstGeom prst="ellipse">
            <a:avLst/>
          </a:prstGeom>
          <a:solidFill>
            <a:schemeClr val="accent6">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920676" y="2368431"/>
            <a:ext cx="5369953" cy="3599543"/>
          </a:xfrm>
          <a:prstGeom prst="ellipse">
            <a:avLst/>
          </a:prstGeom>
          <a:solidFill>
            <a:schemeClr val="accent5">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351647" y="3113168"/>
            <a:ext cx="2322286" cy="523220"/>
          </a:xfrm>
          <a:prstGeom prst="rect">
            <a:avLst/>
          </a:prstGeom>
          <a:noFill/>
        </p:spPr>
        <p:txBody>
          <a:bodyPr wrap="square" rtlCol="0">
            <a:spAutoFit/>
          </a:bodyPr>
          <a:lstStyle/>
          <a:p>
            <a:pPr algn="ctr"/>
            <a:r>
              <a:rPr lang="en-GB" sz="2800" b="1" dirty="0">
                <a:latin typeface="Tw Cen MT" panose="020B0602020104020603" pitchFamily="34" charset="0"/>
              </a:rPr>
              <a:t>Industry 4.0</a:t>
            </a:r>
          </a:p>
        </p:txBody>
      </p:sp>
      <p:sp>
        <p:nvSpPr>
          <p:cNvPr id="10" name="TextBox 9"/>
          <p:cNvSpPr txBox="1"/>
          <p:nvPr/>
        </p:nvSpPr>
        <p:spPr>
          <a:xfrm>
            <a:off x="7431985" y="3083012"/>
            <a:ext cx="2496793" cy="954107"/>
          </a:xfrm>
          <a:prstGeom prst="rect">
            <a:avLst/>
          </a:prstGeom>
          <a:noFill/>
        </p:spPr>
        <p:txBody>
          <a:bodyPr wrap="square" rtlCol="0">
            <a:spAutoFit/>
          </a:bodyPr>
          <a:lstStyle/>
          <a:p>
            <a:pPr algn="ctr"/>
            <a:r>
              <a:rPr lang="en-GB" sz="2800" b="1" dirty="0">
                <a:solidFill>
                  <a:srgbClr val="0070C0"/>
                </a:solidFill>
                <a:latin typeface="Tw Cen MT" panose="020B0602020104020603" pitchFamily="34" charset="0"/>
              </a:rPr>
              <a:t>Quality Management</a:t>
            </a:r>
          </a:p>
        </p:txBody>
      </p:sp>
      <p:sp>
        <p:nvSpPr>
          <p:cNvPr id="11" name="TextBox 10"/>
          <p:cNvSpPr txBox="1"/>
          <p:nvPr/>
        </p:nvSpPr>
        <p:spPr>
          <a:xfrm>
            <a:off x="4891313" y="3158979"/>
            <a:ext cx="2496793" cy="523220"/>
          </a:xfrm>
          <a:prstGeom prst="rect">
            <a:avLst/>
          </a:prstGeom>
          <a:noFill/>
        </p:spPr>
        <p:txBody>
          <a:bodyPr wrap="square" rtlCol="0">
            <a:spAutoFit/>
          </a:bodyPr>
          <a:lstStyle/>
          <a:p>
            <a:pPr algn="ctr"/>
            <a:r>
              <a:rPr lang="en-GB" sz="2800" b="1" dirty="0">
                <a:solidFill>
                  <a:schemeClr val="accent2">
                    <a:lumMod val="75000"/>
                  </a:schemeClr>
                </a:solidFill>
                <a:latin typeface="Tw Cen MT" panose="020B0602020104020603" pitchFamily="34" charset="0"/>
              </a:rPr>
              <a:t>Quality 4.0</a:t>
            </a:r>
          </a:p>
        </p:txBody>
      </p:sp>
      <p:sp>
        <p:nvSpPr>
          <p:cNvPr id="12" name="TextBox 11"/>
          <p:cNvSpPr txBox="1"/>
          <p:nvPr/>
        </p:nvSpPr>
        <p:spPr>
          <a:xfrm>
            <a:off x="7592648" y="4037119"/>
            <a:ext cx="3707730"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Tw Cen MT" panose="020B0602020104020603" pitchFamily="34" charset="0"/>
              </a:rPr>
              <a:t>What Industrial revolution is Quality? </a:t>
            </a:r>
          </a:p>
          <a:p>
            <a:pPr marL="285750" indent="-285750">
              <a:buFont typeface="Arial" panose="020B0604020202020204" pitchFamily="34" charset="0"/>
              <a:buChar char="•"/>
            </a:pPr>
            <a:r>
              <a:rPr lang="en-GB" sz="1400" dirty="0">
                <a:latin typeface="Tw Cen MT" panose="020B0602020104020603" pitchFamily="34" charset="0"/>
              </a:rPr>
              <a:t>What is Quality Management?</a:t>
            </a:r>
          </a:p>
          <a:p>
            <a:pPr marL="285750" indent="-285750">
              <a:buFont typeface="Arial" panose="020B0604020202020204" pitchFamily="34" charset="0"/>
              <a:buChar char="•"/>
            </a:pPr>
            <a:r>
              <a:rPr lang="en-GB" sz="1400" dirty="0" err="1">
                <a:latin typeface="Tw Cen MT" panose="020B0602020104020603" pitchFamily="34" charset="0"/>
              </a:rPr>
              <a:t>Juran's</a:t>
            </a:r>
            <a:r>
              <a:rPr lang="en-GB" sz="1400" dirty="0">
                <a:latin typeface="Tw Cen MT" panose="020B0602020104020603" pitchFamily="34" charset="0"/>
              </a:rPr>
              <a:t> Quality Trilogy</a:t>
            </a:r>
          </a:p>
          <a:p>
            <a:pPr marL="285750" indent="-285750">
              <a:buFont typeface="Arial" panose="020B0604020202020204" pitchFamily="34" charset="0"/>
              <a:buChar char="•"/>
            </a:pPr>
            <a:r>
              <a:rPr lang="en-GB" sz="1400" dirty="0">
                <a:latin typeface="Tw Cen MT" panose="020B0602020104020603" pitchFamily="34" charset="0"/>
              </a:rPr>
              <a:t>Cost of quality</a:t>
            </a:r>
          </a:p>
        </p:txBody>
      </p:sp>
      <p:sp>
        <p:nvSpPr>
          <p:cNvPr id="13" name="TextBox 12"/>
          <p:cNvSpPr txBox="1"/>
          <p:nvPr/>
        </p:nvSpPr>
        <p:spPr>
          <a:xfrm>
            <a:off x="2148783" y="3655536"/>
            <a:ext cx="2771893"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Tw Cen MT" panose="020B0602020104020603" pitchFamily="34" charset="0"/>
              </a:rPr>
              <a:t>What is industry 4.0?</a:t>
            </a:r>
          </a:p>
          <a:p>
            <a:pPr marL="285750" indent="-285750">
              <a:buFont typeface="Arial" panose="020B0604020202020204" pitchFamily="34" charset="0"/>
              <a:buChar char="•"/>
            </a:pPr>
            <a:r>
              <a:rPr lang="en-GB" sz="1400" dirty="0">
                <a:latin typeface="Tw Cen MT" panose="020B0602020104020603" pitchFamily="34" charset="0"/>
              </a:rPr>
              <a:t>Industrial revolution</a:t>
            </a:r>
          </a:p>
          <a:p>
            <a:pPr marL="285750" indent="-285750">
              <a:buFont typeface="Arial" panose="020B0604020202020204" pitchFamily="34" charset="0"/>
              <a:buChar char="•"/>
            </a:pPr>
            <a:r>
              <a:rPr lang="en-GB" sz="1400" dirty="0">
                <a:latin typeface="Tw Cen MT" panose="020B0602020104020603" pitchFamily="34" charset="0"/>
              </a:rPr>
              <a:t>Key technologies of industry 4.0</a:t>
            </a:r>
          </a:p>
          <a:p>
            <a:pPr marL="285750" indent="-285750">
              <a:buFont typeface="Arial" panose="020B0604020202020204" pitchFamily="34" charset="0"/>
              <a:buChar char="•"/>
            </a:pPr>
            <a:r>
              <a:rPr lang="en-GB" sz="1400" dirty="0">
                <a:latin typeface="Tw Cen MT" panose="020B0602020104020603" pitchFamily="34" charset="0"/>
              </a:rPr>
              <a:t>The impacts of Industry 4.0</a:t>
            </a:r>
          </a:p>
        </p:txBody>
      </p:sp>
      <p:sp>
        <p:nvSpPr>
          <p:cNvPr id="15" name="Rectangle 14"/>
          <p:cNvSpPr/>
          <p:nvPr/>
        </p:nvSpPr>
        <p:spPr>
          <a:xfrm>
            <a:off x="4537726" y="3659649"/>
            <a:ext cx="3002109" cy="954107"/>
          </a:xfrm>
          <a:prstGeom prst="rect">
            <a:avLst/>
          </a:prstGeom>
        </p:spPr>
        <p:txBody>
          <a:bodyPr wrap="square">
            <a:spAutoFit/>
          </a:bodyPr>
          <a:lstStyle/>
          <a:p>
            <a:pPr marL="742950" lvl="1" indent="-285750">
              <a:buFont typeface="Arial" panose="020B0604020202020204" pitchFamily="34" charset="0"/>
              <a:buChar char="•"/>
            </a:pPr>
            <a:r>
              <a:rPr lang="en-GB" sz="1400" dirty="0">
                <a:latin typeface="Tw Cen MT" panose="020B0602020104020603" pitchFamily="34" charset="0"/>
              </a:rPr>
              <a:t>What is Quality 4.0?</a:t>
            </a:r>
          </a:p>
          <a:p>
            <a:pPr marL="742950" lvl="1" indent="-285750">
              <a:buFont typeface="Arial" panose="020B0604020202020204" pitchFamily="34" charset="0"/>
              <a:buChar char="•"/>
            </a:pPr>
            <a:r>
              <a:rPr lang="en-GB" sz="1400" dirty="0">
                <a:latin typeface="Tw Cen MT" panose="020B0602020104020603" pitchFamily="34" charset="0"/>
              </a:rPr>
              <a:t>How smart factory reduces costs of quality</a:t>
            </a:r>
          </a:p>
          <a:p>
            <a:pPr marL="742950" lvl="1" indent="-285750">
              <a:buFont typeface="Arial" panose="020B0604020202020204" pitchFamily="34" charset="0"/>
              <a:buChar char="•"/>
            </a:pPr>
            <a:r>
              <a:rPr lang="en-GB" sz="1400" dirty="0">
                <a:latin typeface="Tw Cen MT" panose="020B0602020104020603" pitchFamily="34" charset="0"/>
              </a:rPr>
              <a:t>Case study: Future Factory</a:t>
            </a:r>
          </a:p>
        </p:txBody>
      </p:sp>
      <p:sp>
        <p:nvSpPr>
          <p:cNvPr id="14" name="TextBox 13"/>
          <p:cNvSpPr txBox="1"/>
          <p:nvPr/>
        </p:nvSpPr>
        <p:spPr>
          <a:xfrm>
            <a:off x="2070340" y="1782328"/>
            <a:ext cx="8824821" cy="523220"/>
          </a:xfrm>
          <a:prstGeom prst="rect">
            <a:avLst/>
          </a:prstGeom>
          <a:noFill/>
        </p:spPr>
        <p:txBody>
          <a:bodyPr wrap="square" rtlCol="0">
            <a:spAutoFit/>
          </a:bodyPr>
          <a:lstStyle/>
          <a:p>
            <a:pPr algn="ctr"/>
            <a:r>
              <a:rPr lang="en-GB" sz="2800" b="1" dirty="0">
                <a:latin typeface="Tw Cen MT" panose="020B0602020104020603" pitchFamily="34" charset="0"/>
              </a:rPr>
              <a:t>Industry 4.0 + </a:t>
            </a:r>
            <a:r>
              <a:rPr lang="en-GB" sz="2800" b="1" dirty="0">
                <a:solidFill>
                  <a:srgbClr val="0070C0"/>
                </a:solidFill>
                <a:latin typeface="Tw Cen MT" panose="020B0602020104020603" pitchFamily="34" charset="0"/>
              </a:rPr>
              <a:t>Quality Management </a:t>
            </a:r>
            <a:r>
              <a:rPr lang="en-GB" sz="2800" b="1" dirty="0">
                <a:latin typeface="Tw Cen MT" panose="020B0602020104020603" pitchFamily="34" charset="0"/>
              </a:rPr>
              <a:t>= </a:t>
            </a:r>
            <a:r>
              <a:rPr lang="en-GB" sz="2800" b="1" dirty="0">
                <a:solidFill>
                  <a:schemeClr val="accent2">
                    <a:lumMod val="75000"/>
                  </a:schemeClr>
                </a:solidFill>
                <a:latin typeface="Tw Cen MT" panose="020B0602020104020603" pitchFamily="34" charset="0"/>
              </a:rPr>
              <a:t>Quality 4.0</a:t>
            </a:r>
          </a:p>
        </p:txBody>
      </p:sp>
    </p:spTree>
    <p:extLst>
      <p:ext uri="{BB962C8B-B14F-4D97-AF65-F5344CB8AC3E}">
        <p14:creationId xmlns:p14="http://schemas.microsoft.com/office/powerpoint/2010/main" val="2073475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of Quality</a:t>
            </a:r>
            <a:endParaRPr lang="en-US" sz="2800" dirty="0"/>
          </a:p>
        </p:txBody>
      </p:sp>
      <p:sp>
        <p:nvSpPr>
          <p:cNvPr id="3" name="Rectangle 2"/>
          <p:cNvSpPr/>
          <p:nvPr/>
        </p:nvSpPr>
        <p:spPr>
          <a:xfrm>
            <a:off x="626917" y="1689392"/>
            <a:ext cx="10668001" cy="646331"/>
          </a:xfrm>
          <a:prstGeom prst="rect">
            <a:avLst/>
          </a:prstGeom>
        </p:spPr>
        <p:txBody>
          <a:bodyPr wrap="square">
            <a:spAutoFit/>
          </a:bodyPr>
          <a:lstStyle/>
          <a:p>
            <a:r>
              <a:rPr lang="en-GB" dirty="0"/>
              <a:t>Quality costs are those incurred in excess of those that would have been incurred if the product were built or the service performed exactly right the first time</a:t>
            </a:r>
          </a:p>
        </p:txBody>
      </p:sp>
      <p:sp>
        <p:nvSpPr>
          <p:cNvPr id="6" name="Rectangle 5"/>
          <p:cNvSpPr/>
          <p:nvPr/>
        </p:nvSpPr>
        <p:spPr>
          <a:xfrm>
            <a:off x="2160151" y="2451417"/>
            <a:ext cx="1765300" cy="589499"/>
          </a:xfrm>
          <a:prstGeom prst="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60154" y="3211075"/>
            <a:ext cx="1765300" cy="647699"/>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160154" y="3955187"/>
            <a:ext cx="1765300" cy="1256042"/>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60154" y="5270975"/>
            <a:ext cx="1765300" cy="642711"/>
          </a:xfrm>
          <a:prstGeom prst="rect">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10813" y="2597882"/>
            <a:ext cx="1663981" cy="307777"/>
          </a:xfrm>
          <a:prstGeom prst="rect">
            <a:avLst/>
          </a:prstGeom>
        </p:spPr>
        <p:txBody>
          <a:bodyPr wrap="square">
            <a:spAutoFit/>
          </a:bodyPr>
          <a:lstStyle/>
          <a:p>
            <a:pPr algn="ctr"/>
            <a:r>
              <a:rPr lang="en-US" sz="1400" b="1" dirty="0"/>
              <a:t>Prevention cost</a:t>
            </a:r>
            <a:endParaRPr lang="en-GB" sz="1400" b="1" dirty="0"/>
          </a:p>
        </p:txBody>
      </p:sp>
      <p:sp>
        <p:nvSpPr>
          <p:cNvPr id="10" name="Rectangle 9"/>
          <p:cNvSpPr/>
          <p:nvPr/>
        </p:nvSpPr>
        <p:spPr>
          <a:xfrm>
            <a:off x="2210812" y="3400808"/>
            <a:ext cx="1663981" cy="307777"/>
          </a:xfrm>
          <a:prstGeom prst="rect">
            <a:avLst/>
          </a:prstGeom>
        </p:spPr>
        <p:txBody>
          <a:bodyPr wrap="square">
            <a:spAutoFit/>
          </a:bodyPr>
          <a:lstStyle/>
          <a:p>
            <a:pPr algn="ctr"/>
            <a:r>
              <a:rPr lang="en-US" sz="1400" b="1" dirty="0"/>
              <a:t>Appraisal cost</a:t>
            </a:r>
            <a:endParaRPr lang="en-GB" sz="1400" b="1" dirty="0"/>
          </a:p>
        </p:txBody>
      </p:sp>
      <p:sp>
        <p:nvSpPr>
          <p:cNvPr id="11" name="Rectangle 10"/>
          <p:cNvSpPr/>
          <p:nvPr/>
        </p:nvSpPr>
        <p:spPr>
          <a:xfrm>
            <a:off x="2368114" y="4250488"/>
            <a:ext cx="1349375" cy="523220"/>
          </a:xfrm>
          <a:prstGeom prst="rect">
            <a:avLst/>
          </a:prstGeom>
        </p:spPr>
        <p:txBody>
          <a:bodyPr wrap="square">
            <a:spAutoFit/>
          </a:bodyPr>
          <a:lstStyle/>
          <a:p>
            <a:pPr algn="ctr"/>
            <a:r>
              <a:rPr lang="en-US" sz="1400" b="1" dirty="0">
                <a:solidFill>
                  <a:schemeClr val="bg1">
                    <a:lumMod val="95000"/>
                  </a:schemeClr>
                </a:solidFill>
              </a:rPr>
              <a:t>Internal failure cost</a:t>
            </a:r>
            <a:endParaRPr lang="en-GB" sz="1400" b="1" dirty="0">
              <a:solidFill>
                <a:schemeClr val="bg1">
                  <a:lumMod val="95000"/>
                </a:schemeClr>
              </a:solidFill>
            </a:endParaRPr>
          </a:p>
        </p:txBody>
      </p:sp>
      <p:sp>
        <p:nvSpPr>
          <p:cNvPr id="12" name="Rectangle 11"/>
          <p:cNvSpPr/>
          <p:nvPr/>
        </p:nvSpPr>
        <p:spPr>
          <a:xfrm>
            <a:off x="2312554" y="5330720"/>
            <a:ext cx="1349375" cy="523220"/>
          </a:xfrm>
          <a:prstGeom prst="rect">
            <a:avLst/>
          </a:prstGeom>
        </p:spPr>
        <p:txBody>
          <a:bodyPr wrap="square">
            <a:spAutoFit/>
          </a:bodyPr>
          <a:lstStyle/>
          <a:p>
            <a:pPr algn="ctr"/>
            <a:r>
              <a:rPr lang="en-US" sz="1400" b="1" dirty="0">
                <a:solidFill>
                  <a:schemeClr val="bg1">
                    <a:lumMod val="95000"/>
                  </a:schemeClr>
                </a:solidFill>
              </a:rPr>
              <a:t>External failure cost</a:t>
            </a:r>
            <a:endParaRPr lang="en-GB" sz="1400" b="1" dirty="0">
              <a:solidFill>
                <a:schemeClr val="bg1">
                  <a:lumMod val="95000"/>
                </a:schemeClr>
              </a:solidFill>
            </a:endParaRPr>
          </a:p>
        </p:txBody>
      </p:sp>
      <p:sp>
        <p:nvSpPr>
          <p:cNvPr id="13" name="Rectangle 12"/>
          <p:cNvSpPr/>
          <p:nvPr/>
        </p:nvSpPr>
        <p:spPr>
          <a:xfrm>
            <a:off x="533400" y="5932163"/>
            <a:ext cx="4651664" cy="523220"/>
          </a:xfrm>
          <a:prstGeom prst="rect">
            <a:avLst/>
          </a:prstGeom>
        </p:spPr>
        <p:txBody>
          <a:bodyPr wrap="square">
            <a:spAutoFit/>
          </a:bodyPr>
          <a:lstStyle/>
          <a:p>
            <a:r>
              <a:rPr lang="en-GB" sz="1400" i="1" dirty="0"/>
              <a:t>Source: </a:t>
            </a:r>
            <a:r>
              <a:rPr lang="en-GB" sz="1400" i="1" dirty="0" err="1"/>
              <a:t>Juran's</a:t>
            </a:r>
            <a:r>
              <a:rPr lang="en-GB" sz="1400" i="1" dirty="0"/>
              <a:t> Quality Handbook: The Complete Guide to Performance Excellence</a:t>
            </a:r>
          </a:p>
        </p:txBody>
      </p:sp>
      <p:sp>
        <p:nvSpPr>
          <p:cNvPr id="16" name="Rectangle 15"/>
          <p:cNvSpPr/>
          <p:nvPr/>
        </p:nvSpPr>
        <p:spPr>
          <a:xfrm>
            <a:off x="4149252" y="2482252"/>
            <a:ext cx="5836412" cy="523220"/>
          </a:xfrm>
          <a:prstGeom prst="rect">
            <a:avLst/>
          </a:prstGeom>
        </p:spPr>
        <p:txBody>
          <a:bodyPr wrap="square">
            <a:spAutoFit/>
          </a:bodyPr>
          <a:lstStyle/>
          <a:p>
            <a:pPr marL="285750" indent="-285750">
              <a:buFont typeface="Arial" panose="020B0604020202020204" pitchFamily="34" charset="0"/>
              <a:buChar char="•"/>
            </a:pPr>
            <a:r>
              <a:rPr lang="en-GB" sz="1400" dirty="0"/>
              <a:t>The costs of all activities specifically designed to prevent poor quality in products or services.</a:t>
            </a:r>
          </a:p>
        </p:txBody>
      </p:sp>
      <p:sp>
        <p:nvSpPr>
          <p:cNvPr id="18" name="Rectangle 17"/>
          <p:cNvSpPr/>
          <p:nvPr/>
        </p:nvSpPr>
        <p:spPr>
          <a:xfrm>
            <a:off x="4114797" y="3191946"/>
            <a:ext cx="5662873" cy="738664"/>
          </a:xfrm>
          <a:prstGeom prst="rect">
            <a:avLst/>
          </a:prstGeom>
        </p:spPr>
        <p:txBody>
          <a:bodyPr wrap="square">
            <a:spAutoFit/>
          </a:bodyPr>
          <a:lstStyle/>
          <a:p>
            <a:pPr marL="285750" indent="-285750">
              <a:buFont typeface="Arial" panose="020B0604020202020204" pitchFamily="34" charset="0"/>
              <a:buChar char="•"/>
            </a:pPr>
            <a:r>
              <a:rPr lang="en-GB" sz="1400" dirty="0"/>
              <a:t>The costs associated with measuring, evaluating, or auditing products or services to assure conformance to quality standards and performance requirements.</a:t>
            </a:r>
          </a:p>
        </p:txBody>
      </p:sp>
      <p:sp>
        <p:nvSpPr>
          <p:cNvPr id="19" name="Rectangle 18"/>
          <p:cNvSpPr/>
          <p:nvPr/>
        </p:nvSpPr>
        <p:spPr>
          <a:xfrm>
            <a:off x="4077851" y="4210661"/>
            <a:ext cx="5662873" cy="523220"/>
          </a:xfrm>
          <a:prstGeom prst="rect">
            <a:avLst/>
          </a:prstGeom>
        </p:spPr>
        <p:txBody>
          <a:bodyPr wrap="square">
            <a:spAutoFit/>
          </a:bodyPr>
          <a:lstStyle/>
          <a:p>
            <a:pPr marL="285750" indent="-285750">
              <a:buFont typeface="Arial" panose="020B0604020202020204" pitchFamily="34" charset="0"/>
              <a:buChar char="•"/>
            </a:pPr>
            <a:r>
              <a:rPr lang="en-GB" sz="1400" dirty="0"/>
              <a:t>Failure costs occurring prior to delivery or shipment of the product, or the furnishing of a service, to the customer. </a:t>
            </a:r>
          </a:p>
        </p:txBody>
      </p:sp>
      <p:sp>
        <p:nvSpPr>
          <p:cNvPr id="20" name="Rectangle 19"/>
          <p:cNvSpPr/>
          <p:nvPr/>
        </p:nvSpPr>
        <p:spPr>
          <a:xfrm>
            <a:off x="4107114" y="5310086"/>
            <a:ext cx="5769379" cy="523220"/>
          </a:xfrm>
          <a:prstGeom prst="rect">
            <a:avLst/>
          </a:prstGeom>
        </p:spPr>
        <p:txBody>
          <a:bodyPr wrap="square">
            <a:spAutoFit/>
          </a:bodyPr>
          <a:lstStyle/>
          <a:p>
            <a:pPr marL="285750" indent="-285750">
              <a:buFont typeface="Arial" panose="020B0604020202020204" pitchFamily="34" charset="0"/>
              <a:buChar char="•"/>
            </a:pPr>
            <a:r>
              <a:rPr lang="en-GB" sz="1400" dirty="0"/>
              <a:t>Failure costs occurring after delivery or shipment of the product, and during or after furnishing of a service, to the customer.</a:t>
            </a:r>
          </a:p>
        </p:txBody>
      </p:sp>
    </p:spTree>
    <p:extLst>
      <p:ext uri="{BB962C8B-B14F-4D97-AF65-F5344CB8AC3E}">
        <p14:creationId xmlns:p14="http://schemas.microsoft.com/office/powerpoint/2010/main" val="65664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of Quality</a:t>
            </a:r>
            <a:endParaRPr lang="en-US" sz="2800" dirty="0"/>
          </a:p>
        </p:txBody>
      </p:sp>
      <p:sp>
        <p:nvSpPr>
          <p:cNvPr id="13" name="Rectangle 12"/>
          <p:cNvSpPr/>
          <p:nvPr/>
        </p:nvSpPr>
        <p:spPr>
          <a:xfrm>
            <a:off x="533400" y="5932163"/>
            <a:ext cx="4651664" cy="523220"/>
          </a:xfrm>
          <a:prstGeom prst="rect">
            <a:avLst/>
          </a:prstGeom>
        </p:spPr>
        <p:txBody>
          <a:bodyPr wrap="square">
            <a:spAutoFit/>
          </a:bodyPr>
          <a:lstStyle/>
          <a:p>
            <a:r>
              <a:rPr lang="en-GB" sz="1400" i="1" dirty="0"/>
              <a:t>Source: </a:t>
            </a:r>
            <a:r>
              <a:rPr lang="en-GB" sz="1400" i="1" dirty="0" err="1"/>
              <a:t>Juran's</a:t>
            </a:r>
            <a:r>
              <a:rPr lang="en-GB" sz="1400" i="1" dirty="0"/>
              <a:t> Quality Handbook: The Complete Guide to Performance Excellence</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2647950" y="1625251"/>
            <a:ext cx="7410450" cy="5232749"/>
          </a:xfrm>
          <a:prstGeom prst="rect">
            <a:avLst/>
          </a:prstGeom>
        </p:spPr>
      </p:pic>
    </p:spTree>
    <p:extLst>
      <p:ext uri="{BB962C8B-B14F-4D97-AF65-F5344CB8AC3E}">
        <p14:creationId xmlns:p14="http://schemas.microsoft.com/office/powerpoint/2010/main" val="425635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Cost of Quality really matters</a:t>
            </a:r>
            <a:endParaRPr lang="en-US" sz="2800" dirty="0"/>
          </a:p>
        </p:txBody>
      </p:sp>
      <p:sp>
        <p:nvSpPr>
          <p:cNvPr id="7" name="Rectangle 6"/>
          <p:cNvSpPr/>
          <p:nvPr/>
        </p:nvSpPr>
        <p:spPr>
          <a:xfrm>
            <a:off x="912396" y="2148422"/>
            <a:ext cx="8335299" cy="1323439"/>
          </a:xfrm>
          <a:prstGeom prst="rect">
            <a:avLst/>
          </a:prstGeom>
        </p:spPr>
        <p:txBody>
          <a:bodyPr wrap="square">
            <a:spAutoFit/>
          </a:bodyPr>
          <a:lstStyle/>
          <a:p>
            <a:pPr marL="285750" indent="-285750">
              <a:buFont typeface="Arial" panose="020B0604020202020204" pitchFamily="34" charset="0"/>
              <a:buChar char="•"/>
            </a:pPr>
            <a:r>
              <a:rPr lang="en-GB" sz="2000" dirty="0"/>
              <a:t>Costs of quality are the most difficult to measure (December 2016 </a:t>
            </a:r>
            <a:r>
              <a:rPr lang="en-GB" sz="2000" dirty="0" err="1"/>
              <a:t>Intelex</a:t>
            </a:r>
            <a:r>
              <a:rPr lang="en-GB" sz="2000" dirty="0"/>
              <a:t> Quality Survey</a:t>
            </a:r>
            <a:r>
              <a:rPr lang="en-GB" sz="2000" dirty="0" smtClean="0"/>
              <a:t>)</a:t>
            </a:r>
          </a:p>
          <a:p>
            <a:endParaRPr lang="en-GB" sz="2000" dirty="0"/>
          </a:p>
          <a:p>
            <a:pPr marL="285750" indent="-285750">
              <a:buFont typeface="Arial" panose="020B0604020202020204" pitchFamily="34" charset="0"/>
              <a:buChar char="•"/>
            </a:pPr>
            <a:r>
              <a:rPr lang="en-US" sz="2000" dirty="0" smtClean="0"/>
              <a:t>Investing </a:t>
            </a:r>
            <a:r>
              <a:rPr lang="en-US" sz="2000" dirty="0"/>
              <a:t>in Quality will give high return in revenue and profit</a:t>
            </a:r>
            <a:endParaRPr lang="en-GB" sz="2000" dirty="0"/>
          </a:p>
        </p:txBody>
      </p:sp>
    </p:spTree>
    <p:extLst>
      <p:ext uri="{BB962C8B-B14F-4D97-AF65-F5344CB8AC3E}">
        <p14:creationId xmlns:p14="http://schemas.microsoft.com/office/powerpoint/2010/main" val="133736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9" y="448674"/>
            <a:ext cx="9790112" cy="888031"/>
          </a:xfrm>
        </p:spPr>
        <p:txBody>
          <a:bodyPr>
            <a:normAutofit/>
          </a:bodyPr>
          <a:lstStyle/>
          <a:p>
            <a:r>
              <a:rPr lang="en-US" dirty="0"/>
              <a:t>What is Quality 4.0?</a:t>
            </a:r>
            <a:endParaRPr lang="en-US" sz="2800" dirty="0"/>
          </a:p>
        </p:txBody>
      </p:sp>
      <p:sp>
        <p:nvSpPr>
          <p:cNvPr id="3" name="Rectangle 2"/>
          <p:cNvSpPr/>
          <p:nvPr/>
        </p:nvSpPr>
        <p:spPr>
          <a:xfrm>
            <a:off x="761999" y="1733461"/>
            <a:ext cx="10096501" cy="646331"/>
          </a:xfrm>
          <a:prstGeom prst="rect">
            <a:avLst/>
          </a:prstGeom>
        </p:spPr>
        <p:txBody>
          <a:bodyPr wrap="square">
            <a:spAutoFit/>
          </a:bodyPr>
          <a:lstStyle/>
          <a:p>
            <a:r>
              <a:rPr lang="en-GB" b="1" dirty="0"/>
              <a:t>Quality 4.0 </a:t>
            </a:r>
            <a:r>
              <a:rPr lang="en-GB" dirty="0"/>
              <a:t>certainly includes the digitalization of quality management. More importantly it is the impact of that digitalization on quality technology, processes and people. </a:t>
            </a:r>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761999" y="2854781"/>
            <a:ext cx="5695950" cy="3276597"/>
          </a:xfrm>
          <a:prstGeom prst="rect">
            <a:avLst/>
          </a:prstGeom>
        </p:spPr>
      </p:pic>
      <p:sp>
        <p:nvSpPr>
          <p:cNvPr id="7" name="Rectangle 6"/>
          <p:cNvSpPr/>
          <p:nvPr/>
        </p:nvSpPr>
        <p:spPr>
          <a:xfrm>
            <a:off x="6560457" y="2493913"/>
            <a:ext cx="4898117" cy="923330"/>
          </a:xfrm>
          <a:prstGeom prst="rect">
            <a:avLst/>
          </a:prstGeom>
        </p:spPr>
        <p:txBody>
          <a:bodyPr wrap="square">
            <a:spAutoFit/>
          </a:bodyPr>
          <a:lstStyle/>
          <a:p>
            <a:r>
              <a:rPr lang="en-GB" dirty="0"/>
              <a:t>With Quality 4.0, firm can earn more profit and reduce cost, especially internal and external failure cost</a:t>
            </a:r>
          </a:p>
        </p:txBody>
      </p:sp>
      <p:sp>
        <p:nvSpPr>
          <p:cNvPr id="8" name="Rectangle 7"/>
          <p:cNvSpPr/>
          <p:nvPr/>
        </p:nvSpPr>
        <p:spPr>
          <a:xfrm>
            <a:off x="6970032" y="3531364"/>
            <a:ext cx="4326617" cy="2462213"/>
          </a:xfrm>
          <a:prstGeom prst="rect">
            <a:avLst/>
          </a:prstGeom>
        </p:spPr>
        <p:txBody>
          <a:bodyPr wrap="square">
            <a:spAutoFit/>
          </a:bodyPr>
          <a:lstStyle/>
          <a:p>
            <a:pPr marL="285750" indent="-285750">
              <a:buFont typeface="Arial" panose="020B0604020202020204" pitchFamily="34" charset="0"/>
              <a:buChar char="•"/>
            </a:pPr>
            <a:r>
              <a:rPr lang="en-GB" sz="1400" dirty="0"/>
              <a:t>Global manufactures expect digitization will help them increase annual revenues by 2.9% while reducing costs by 3.6% </a:t>
            </a:r>
            <a:r>
              <a:rPr lang="en-US" sz="1400" i="1" dirty="0"/>
              <a:t>(PwC 2016 Global Industry 4.0 Survey)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Productivity increases of 4%-5% per year</a:t>
            </a:r>
          </a:p>
          <a:p>
            <a:pPr marL="285750" indent="-285750">
              <a:buFont typeface="Arial" panose="020B0604020202020204" pitchFamily="34" charset="0"/>
              <a:buChar char="•"/>
            </a:pPr>
            <a:r>
              <a:rPr lang="en-US" sz="1400" dirty="0"/>
              <a:t>Quality improvements that result in defects being cut by 50%</a:t>
            </a:r>
          </a:p>
          <a:p>
            <a:pPr marL="285750" indent="-285750">
              <a:buFont typeface="Arial" panose="020B0604020202020204" pitchFamily="34" charset="0"/>
              <a:buChar char="•"/>
            </a:pPr>
            <a:r>
              <a:rPr lang="en-US" sz="1400" dirty="0"/>
              <a:t>On-time delivery increases from 82%-98%</a:t>
            </a:r>
          </a:p>
          <a:p>
            <a:r>
              <a:rPr lang="en-US" sz="1400" i="1" dirty="0"/>
              <a:t>(Rockwell Automation)</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50926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501658" y="1569027"/>
            <a:ext cx="1905000" cy="716974"/>
          </a:xfrm>
          <a:prstGeom prst="rect">
            <a:avLst/>
          </a:prstGeom>
        </p:spPr>
      </p:pic>
      <p:sp>
        <p:nvSpPr>
          <p:cNvPr id="2" name="Title 1"/>
          <p:cNvSpPr>
            <a:spLocks noGrp="1"/>
          </p:cNvSpPr>
          <p:nvPr>
            <p:ph type="title"/>
          </p:nvPr>
        </p:nvSpPr>
        <p:spPr/>
        <p:txBody>
          <a:bodyPr>
            <a:normAutofit fontScale="90000"/>
          </a:bodyPr>
          <a:lstStyle/>
          <a:p>
            <a:r>
              <a:rPr lang="en-GB" dirty="0"/>
              <a:t>Future Factory: How Technology Is Transforming Manufacturing </a:t>
            </a:r>
            <a:endParaRPr lang="en-US" sz="2800" dirty="0"/>
          </a:p>
        </p:txBody>
      </p:sp>
      <p:sp>
        <p:nvSpPr>
          <p:cNvPr id="5" name="Rectangle 4"/>
          <p:cNvSpPr/>
          <p:nvPr/>
        </p:nvSpPr>
        <p:spPr>
          <a:xfrm>
            <a:off x="536294" y="5841663"/>
            <a:ext cx="3664231" cy="461665"/>
          </a:xfrm>
          <a:prstGeom prst="rect">
            <a:avLst/>
          </a:prstGeom>
        </p:spPr>
        <p:txBody>
          <a:bodyPr wrap="square">
            <a:spAutoFit/>
          </a:bodyPr>
          <a:lstStyle/>
          <a:p>
            <a:r>
              <a:rPr lang="en-GB" sz="1200" dirty="0"/>
              <a:t>Source: https://www.cbinsights.com/research/future-factory-manufacturing-tech-trends/#quality</a:t>
            </a:r>
          </a:p>
        </p:txBody>
      </p:sp>
      <p:sp>
        <p:nvSpPr>
          <p:cNvPr id="4" name="Rectangle 3"/>
          <p:cNvSpPr/>
          <p:nvPr/>
        </p:nvSpPr>
        <p:spPr>
          <a:xfrm>
            <a:off x="2481688" y="1733132"/>
            <a:ext cx="5086136" cy="369332"/>
          </a:xfrm>
          <a:prstGeom prst="rect">
            <a:avLst/>
          </a:prstGeom>
        </p:spPr>
        <p:txBody>
          <a:bodyPr wrap="none">
            <a:spAutoFit/>
          </a:bodyPr>
          <a:lstStyle/>
          <a:p>
            <a:r>
              <a:rPr lang="en-US" b="1" dirty="0"/>
              <a:t>Case study: FANUC, the Japanese robotics company</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294383"/>
            <a:ext cx="5019675" cy="3163441"/>
          </a:xfrm>
          <a:prstGeom prst="rect">
            <a:avLst/>
          </a:prstGeom>
        </p:spPr>
      </p:pic>
      <p:sp>
        <p:nvSpPr>
          <p:cNvPr id="7" name="Rectangle 6"/>
          <p:cNvSpPr/>
          <p:nvPr/>
        </p:nvSpPr>
        <p:spPr>
          <a:xfrm>
            <a:off x="6120238" y="2498891"/>
            <a:ext cx="5166887" cy="2462213"/>
          </a:xfrm>
          <a:prstGeom prst="rect">
            <a:avLst/>
          </a:prstGeom>
        </p:spPr>
        <p:txBody>
          <a:bodyPr wrap="square">
            <a:spAutoFit/>
          </a:bodyPr>
          <a:lstStyle/>
          <a:p>
            <a:pPr marL="171450" indent="-171450">
              <a:buFont typeface="Arial" panose="020B0604020202020204" pitchFamily="34" charset="0"/>
              <a:buChar char="•"/>
            </a:pPr>
            <a:r>
              <a:rPr lang="en-GB" sz="1400" dirty="0"/>
              <a:t>Operating a “lights-out” factory since 2001, where robots build other robots completely unsupervised for nearly a month at a time.</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factory is outfitted with 20 industrial robots that can pick, pack, and transfer packages with no human presence or oversight.</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Without robots, it would take as many </a:t>
            </a:r>
            <a:r>
              <a:rPr lang="en-GB" sz="1400" b="1" dirty="0"/>
              <a:t>as 500 workers </a:t>
            </a:r>
            <a:r>
              <a:rPr lang="en-GB" sz="1400" dirty="0"/>
              <a:t>to fully staff this 40K square foot warehouse — instead, the factory requires only five technicians to service the machines and keep them working.</a:t>
            </a:r>
          </a:p>
        </p:txBody>
      </p:sp>
    </p:spTree>
    <p:extLst>
      <p:ext uri="{BB962C8B-B14F-4D97-AF65-F5344CB8AC3E}">
        <p14:creationId xmlns:p14="http://schemas.microsoft.com/office/powerpoint/2010/main" val="229961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01658" y="1569027"/>
            <a:ext cx="1905000" cy="716974"/>
          </a:xfrm>
          <a:prstGeom prst="rect">
            <a:avLst/>
          </a:prstGeom>
        </p:spPr>
      </p:pic>
      <p:sp>
        <p:nvSpPr>
          <p:cNvPr id="2" name="Title 1"/>
          <p:cNvSpPr>
            <a:spLocks noGrp="1"/>
          </p:cNvSpPr>
          <p:nvPr>
            <p:ph type="title"/>
          </p:nvPr>
        </p:nvSpPr>
        <p:spPr/>
        <p:txBody>
          <a:bodyPr>
            <a:normAutofit fontScale="90000"/>
          </a:bodyPr>
          <a:lstStyle/>
          <a:p>
            <a:r>
              <a:rPr lang="en-GB" dirty="0"/>
              <a:t>Future Factory: How Technology Is Transforming Manufacturing </a:t>
            </a:r>
            <a:endParaRPr lang="en-US" sz="2800" dirty="0"/>
          </a:p>
        </p:txBody>
      </p:sp>
      <p:sp>
        <p:nvSpPr>
          <p:cNvPr id="7" name="Rectangle 6"/>
          <p:cNvSpPr/>
          <p:nvPr/>
        </p:nvSpPr>
        <p:spPr>
          <a:xfrm>
            <a:off x="2406658" y="1639670"/>
            <a:ext cx="8929824" cy="400110"/>
          </a:xfrm>
          <a:prstGeom prst="rect">
            <a:avLst/>
          </a:prstGeom>
        </p:spPr>
        <p:txBody>
          <a:bodyPr wrap="square">
            <a:spAutoFit/>
          </a:bodyPr>
          <a:lstStyle/>
          <a:p>
            <a:r>
              <a:rPr lang="en-GB" sz="2000" b="1" dirty="0"/>
              <a:t>8 different steps of the manufacturing process to Future Factory</a:t>
            </a:r>
            <a:endParaRPr lang="en-GB" sz="16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91" y="2329377"/>
            <a:ext cx="5171209" cy="4087140"/>
          </a:xfrm>
          <a:prstGeom prst="rect">
            <a:avLst/>
          </a:prstGeom>
        </p:spPr>
      </p:pic>
      <p:sp>
        <p:nvSpPr>
          <p:cNvPr id="10" name="Rectangle 9"/>
          <p:cNvSpPr/>
          <p:nvPr/>
        </p:nvSpPr>
        <p:spPr>
          <a:xfrm>
            <a:off x="6324600" y="3105835"/>
            <a:ext cx="4787900" cy="923330"/>
          </a:xfrm>
          <a:prstGeom prst="rect">
            <a:avLst/>
          </a:prstGeom>
        </p:spPr>
        <p:txBody>
          <a:bodyPr wrap="square">
            <a:spAutoFit/>
          </a:bodyPr>
          <a:lstStyle/>
          <a:p>
            <a:r>
              <a:rPr lang="pl-PL" dirty="0"/>
              <a:t>Go to </a:t>
            </a:r>
            <a:r>
              <a:rPr lang="en-US" dirty="0"/>
              <a:t> </a:t>
            </a:r>
            <a:r>
              <a:rPr lang="pl-PL" dirty="0"/>
              <a:t>https://www.cbinsights.com/research/future-factory-manufacturing-tech-trends/#quality</a:t>
            </a:r>
          </a:p>
        </p:txBody>
      </p:sp>
    </p:spTree>
    <p:extLst>
      <p:ext uri="{BB962C8B-B14F-4D97-AF65-F5344CB8AC3E}">
        <p14:creationId xmlns:p14="http://schemas.microsoft.com/office/powerpoint/2010/main" val="160240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294" y="5841663"/>
            <a:ext cx="6096000" cy="430887"/>
          </a:xfrm>
          <a:prstGeom prst="rect">
            <a:avLst/>
          </a:prstGeom>
        </p:spPr>
        <p:txBody>
          <a:bodyPr>
            <a:spAutoFit/>
          </a:bodyPr>
          <a:lstStyle/>
          <a:p>
            <a:r>
              <a:rPr lang="en-GB" sz="1100" dirty="0"/>
              <a:t>Source: https://www.i-scoop.eu/manufacturing-industry/?fbclid=IwAR2k2T9_YyxroWoUS-EBa5U7k1QjYRfuMHPwRUOrxLBdHuGDu_sF8ywtXeY</a:t>
            </a:r>
          </a:p>
        </p:txBody>
      </p:sp>
      <p:sp>
        <p:nvSpPr>
          <p:cNvPr id="3" name="Title 2"/>
          <p:cNvSpPr>
            <a:spLocks noGrp="1"/>
          </p:cNvSpPr>
          <p:nvPr>
            <p:ph type="title"/>
          </p:nvPr>
        </p:nvSpPr>
        <p:spPr/>
        <p:txBody>
          <a:bodyPr/>
          <a:lstStyle/>
          <a:p>
            <a:endParaRPr lang="en-GB"/>
          </a:p>
        </p:txBody>
      </p:sp>
      <p:sp>
        <p:nvSpPr>
          <p:cNvPr id="6" name="Title 3"/>
          <p:cNvSpPr txBox="1">
            <a:spLocks/>
          </p:cNvSpPr>
          <p:nvPr/>
        </p:nvSpPr>
        <p:spPr>
          <a:xfrm>
            <a:off x="1792288" y="448674"/>
            <a:ext cx="9913041" cy="88803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a:t/>
            </a:r>
            <a:br>
              <a:rPr lang="en-US"/>
            </a:br>
            <a:endParaRPr lang="en-US" dirty="0"/>
          </a:p>
        </p:txBody>
      </p:sp>
      <p:pic>
        <p:nvPicPr>
          <p:cNvPr id="7" name="Picture 6"/>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99365" y="448674"/>
            <a:ext cx="10908378" cy="5974294"/>
          </a:xfrm>
          <a:prstGeom prst="rect">
            <a:avLst/>
          </a:prstGeom>
        </p:spPr>
      </p:pic>
      <p:sp>
        <p:nvSpPr>
          <p:cNvPr id="8" name="Oval 7"/>
          <p:cNvSpPr/>
          <p:nvPr/>
        </p:nvSpPr>
        <p:spPr>
          <a:xfrm>
            <a:off x="3284184" y="1550778"/>
            <a:ext cx="5631543" cy="3541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685138" y="3050575"/>
            <a:ext cx="4995892" cy="1077218"/>
          </a:xfrm>
          <a:prstGeom prst="rect">
            <a:avLst/>
          </a:prstGeom>
        </p:spPr>
        <p:txBody>
          <a:bodyPr wrap="square">
            <a:spAutoFit/>
          </a:bodyPr>
          <a:lstStyle/>
          <a:p>
            <a:pPr algn="ctr"/>
            <a:r>
              <a:rPr lang="en-GB" sz="3200" b="1" dirty="0"/>
              <a:t>Arrival of Industry 4.0 Era: What should we do next?</a:t>
            </a:r>
          </a:p>
        </p:txBody>
      </p:sp>
      <p:sp>
        <p:nvSpPr>
          <p:cNvPr id="10" name="Rectangle 9"/>
          <p:cNvSpPr/>
          <p:nvPr/>
        </p:nvSpPr>
        <p:spPr>
          <a:xfrm>
            <a:off x="4943322" y="2052501"/>
            <a:ext cx="2020463" cy="461665"/>
          </a:xfrm>
          <a:prstGeom prst="rect">
            <a:avLst/>
          </a:prstGeom>
        </p:spPr>
        <p:txBody>
          <a:bodyPr wrap="square">
            <a:spAutoFit/>
          </a:bodyPr>
          <a:lstStyle/>
          <a:p>
            <a:pPr algn="ctr"/>
            <a:r>
              <a:rPr lang="en-US" sz="2400" b="1" dirty="0">
                <a:solidFill>
                  <a:srgbClr val="00B050"/>
                </a:solidFill>
              </a:rPr>
              <a:t>Role-play</a:t>
            </a:r>
            <a:endParaRPr lang="en-GB" sz="2400" b="1" dirty="0">
              <a:solidFill>
                <a:srgbClr val="00B050"/>
              </a:solidFill>
            </a:endParaRPr>
          </a:p>
        </p:txBody>
      </p:sp>
    </p:spTree>
    <p:extLst>
      <p:ext uri="{BB962C8B-B14F-4D97-AF65-F5344CB8AC3E}">
        <p14:creationId xmlns:p14="http://schemas.microsoft.com/office/powerpoint/2010/main" val="49449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980" y="1647968"/>
            <a:ext cx="3137259" cy="4394738"/>
          </a:xfrm>
          <a:prstGeom prst="rect">
            <a:avLst/>
          </a:prstGeom>
        </p:spPr>
      </p:pic>
      <p:sp>
        <p:nvSpPr>
          <p:cNvPr id="2" name="Title 1"/>
          <p:cNvSpPr>
            <a:spLocks noGrp="1"/>
          </p:cNvSpPr>
          <p:nvPr>
            <p:ph type="title"/>
          </p:nvPr>
        </p:nvSpPr>
        <p:spPr/>
        <p:txBody>
          <a:bodyPr>
            <a:normAutofit fontScale="90000"/>
          </a:bodyPr>
          <a:lstStyle/>
          <a:p>
            <a:pPr algn="l"/>
            <a:r>
              <a:rPr lang="en-GB" dirty="0"/>
              <a:t>The arrival of Industry 4.0: What should we do next?</a:t>
            </a:r>
            <a:endParaRPr lang="en-US" sz="2800" dirty="0"/>
          </a:p>
        </p:txBody>
      </p:sp>
      <p:sp>
        <p:nvSpPr>
          <p:cNvPr id="7" name="Rectangle 6"/>
          <p:cNvSpPr/>
          <p:nvPr/>
        </p:nvSpPr>
        <p:spPr>
          <a:xfrm>
            <a:off x="9798610" y="5581041"/>
            <a:ext cx="701987" cy="461665"/>
          </a:xfrm>
          <a:prstGeom prst="rect">
            <a:avLst/>
          </a:prstGeom>
        </p:spPr>
        <p:txBody>
          <a:bodyPr wrap="none">
            <a:spAutoFit/>
          </a:bodyPr>
          <a:lstStyle/>
          <a:p>
            <a:r>
              <a:rPr lang="en-GB" sz="2400" b="1" dirty="0">
                <a:solidFill>
                  <a:schemeClr val="bg1"/>
                </a:solidFill>
              </a:rPr>
              <a:t>CEO</a:t>
            </a:r>
          </a:p>
        </p:txBody>
      </p:sp>
      <p:sp>
        <p:nvSpPr>
          <p:cNvPr id="8" name="Oval Callout 7"/>
          <p:cNvSpPr/>
          <p:nvPr/>
        </p:nvSpPr>
        <p:spPr>
          <a:xfrm>
            <a:off x="1279493" y="2848296"/>
            <a:ext cx="5832507" cy="2942903"/>
          </a:xfrm>
          <a:prstGeom prst="wedgeEllipseCallout">
            <a:avLst>
              <a:gd name="adj1" fmla="val 79735"/>
              <a:gd name="adj2" fmla="val -436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Tw Cen MT" panose="020B0602020104020603" pitchFamily="34" charset="0"/>
              </a:rPr>
              <a:t>Smart factory is the key!</a:t>
            </a:r>
          </a:p>
          <a:p>
            <a:pPr algn="ctr"/>
            <a:r>
              <a:rPr lang="en-US" sz="3200" dirty="0">
                <a:solidFill>
                  <a:sysClr val="windowText" lastClr="000000"/>
                </a:solidFill>
                <a:latin typeface="Tw Cen MT" panose="020B0602020104020603" pitchFamily="34" charset="0"/>
              </a:rPr>
              <a:t>But how can my people think like me? </a:t>
            </a:r>
            <a:endParaRPr lang="en-GB" sz="3200" dirty="0">
              <a:solidFill>
                <a:sysClr val="windowText" lastClr="000000"/>
              </a:solidFill>
              <a:latin typeface="Tw Cen MT" panose="020B0602020104020603" pitchFamily="34" charset="0"/>
            </a:endParaRPr>
          </a:p>
        </p:txBody>
      </p:sp>
      <p:sp>
        <p:nvSpPr>
          <p:cNvPr id="9" name="Rectangle 8"/>
          <p:cNvSpPr/>
          <p:nvPr/>
        </p:nvSpPr>
        <p:spPr>
          <a:xfrm>
            <a:off x="850900" y="1647968"/>
            <a:ext cx="7226300" cy="1200329"/>
          </a:xfrm>
          <a:prstGeom prst="rect">
            <a:avLst/>
          </a:prstGeom>
        </p:spPr>
        <p:txBody>
          <a:bodyPr wrap="square">
            <a:spAutoFit/>
          </a:bodyPr>
          <a:lstStyle/>
          <a:p>
            <a:r>
              <a:rPr lang="en-GB" dirty="0"/>
              <a:t>Due to the arrival of industry 4.0, a young and new CEO of Company A is worried if the company will not be able to compete with the competitors in the market. He then has as a new vision to transform the existing operation to be smart factory. </a:t>
            </a:r>
          </a:p>
        </p:txBody>
      </p:sp>
    </p:spTree>
    <p:extLst>
      <p:ext uri="{BB962C8B-B14F-4D97-AF65-F5344CB8AC3E}">
        <p14:creationId xmlns:p14="http://schemas.microsoft.com/office/powerpoint/2010/main" val="152596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The arrival of Industry 4.0: What should we do next?</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021" y="2453390"/>
            <a:ext cx="8161338" cy="3615617"/>
          </a:xfrm>
          <a:prstGeom prst="rect">
            <a:avLst/>
          </a:prstGeom>
        </p:spPr>
      </p:pic>
      <p:sp>
        <p:nvSpPr>
          <p:cNvPr id="5" name="Rectangle 4"/>
          <p:cNvSpPr/>
          <p:nvPr/>
        </p:nvSpPr>
        <p:spPr>
          <a:xfrm>
            <a:off x="700800" y="1667961"/>
            <a:ext cx="10916236" cy="646331"/>
          </a:xfrm>
          <a:prstGeom prst="rect">
            <a:avLst/>
          </a:prstGeom>
        </p:spPr>
        <p:txBody>
          <a:bodyPr wrap="square">
            <a:spAutoFit/>
          </a:bodyPr>
          <a:lstStyle/>
          <a:p>
            <a:r>
              <a:rPr lang="en-GB" dirty="0"/>
              <a:t>The young CEO then arranges the meeting with managers from all functions in the company. He explains why the company needs to respond to industry 4.0 to makes sure that everyone is on the same page.</a:t>
            </a:r>
          </a:p>
        </p:txBody>
      </p:sp>
      <p:sp>
        <p:nvSpPr>
          <p:cNvPr id="11" name="Rectangle 10"/>
          <p:cNvSpPr/>
          <p:nvPr/>
        </p:nvSpPr>
        <p:spPr>
          <a:xfrm>
            <a:off x="5889429" y="2795682"/>
            <a:ext cx="528991" cy="338554"/>
          </a:xfrm>
          <a:prstGeom prst="rect">
            <a:avLst/>
          </a:prstGeom>
        </p:spPr>
        <p:txBody>
          <a:bodyPr wrap="none">
            <a:spAutoFit/>
          </a:bodyPr>
          <a:lstStyle/>
          <a:p>
            <a:pPr algn="ctr"/>
            <a:r>
              <a:rPr lang="en-GB" sz="1600" b="1" dirty="0"/>
              <a:t>CEO</a:t>
            </a:r>
          </a:p>
        </p:txBody>
      </p:sp>
      <p:sp>
        <p:nvSpPr>
          <p:cNvPr id="12" name="Rectangle 11"/>
          <p:cNvSpPr/>
          <p:nvPr/>
        </p:nvSpPr>
        <p:spPr>
          <a:xfrm>
            <a:off x="4401775" y="2672571"/>
            <a:ext cx="1295829" cy="584775"/>
          </a:xfrm>
          <a:prstGeom prst="rect">
            <a:avLst/>
          </a:prstGeom>
        </p:spPr>
        <p:txBody>
          <a:bodyPr wrap="square">
            <a:spAutoFit/>
          </a:bodyPr>
          <a:lstStyle/>
          <a:p>
            <a:pPr algn="ctr"/>
            <a:r>
              <a:rPr lang="en-GB" sz="1600" b="1" dirty="0"/>
              <a:t>Marketing manager</a:t>
            </a:r>
          </a:p>
        </p:txBody>
      </p:sp>
      <p:sp>
        <p:nvSpPr>
          <p:cNvPr id="13" name="Rectangle 12"/>
          <p:cNvSpPr/>
          <p:nvPr/>
        </p:nvSpPr>
        <p:spPr>
          <a:xfrm>
            <a:off x="6980298" y="2626434"/>
            <a:ext cx="1207636" cy="584775"/>
          </a:xfrm>
          <a:prstGeom prst="rect">
            <a:avLst/>
          </a:prstGeom>
        </p:spPr>
        <p:txBody>
          <a:bodyPr wrap="square">
            <a:spAutoFit/>
          </a:bodyPr>
          <a:lstStyle/>
          <a:p>
            <a:pPr algn="ctr"/>
            <a:r>
              <a:rPr lang="en-GB" sz="1600" b="1" dirty="0"/>
              <a:t>Production manager</a:t>
            </a:r>
          </a:p>
        </p:txBody>
      </p:sp>
      <p:sp>
        <p:nvSpPr>
          <p:cNvPr id="14" name="Rectangle 13"/>
          <p:cNvSpPr/>
          <p:nvPr/>
        </p:nvSpPr>
        <p:spPr>
          <a:xfrm>
            <a:off x="9290598" y="2622105"/>
            <a:ext cx="1537338" cy="830997"/>
          </a:xfrm>
          <a:prstGeom prst="rect">
            <a:avLst/>
          </a:prstGeom>
        </p:spPr>
        <p:txBody>
          <a:bodyPr wrap="square">
            <a:spAutoFit/>
          </a:bodyPr>
          <a:lstStyle/>
          <a:p>
            <a:pPr algn="ctr"/>
            <a:r>
              <a:rPr lang="en-GB" sz="1600" b="1" dirty="0"/>
              <a:t>Quality assurance manager</a:t>
            </a:r>
          </a:p>
        </p:txBody>
      </p:sp>
      <p:sp>
        <p:nvSpPr>
          <p:cNvPr id="15" name="Rectangle 14"/>
          <p:cNvSpPr/>
          <p:nvPr/>
        </p:nvSpPr>
        <p:spPr>
          <a:xfrm>
            <a:off x="1792288" y="2814070"/>
            <a:ext cx="1139541" cy="584775"/>
          </a:xfrm>
          <a:prstGeom prst="rect">
            <a:avLst/>
          </a:prstGeom>
        </p:spPr>
        <p:txBody>
          <a:bodyPr wrap="square">
            <a:spAutoFit/>
          </a:bodyPr>
          <a:lstStyle/>
          <a:p>
            <a:pPr algn="ctr"/>
            <a:r>
              <a:rPr lang="en-GB" sz="1600" b="1" dirty="0"/>
              <a:t>R&amp;D manager </a:t>
            </a:r>
          </a:p>
        </p:txBody>
      </p:sp>
      <p:sp>
        <p:nvSpPr>
          <p:cNvPr id="16" name="Rectangle 15"/>
          <p:cNvSpPr/>
          <p:nvPr/>
        </p:nvSpPr>
        <p:spPr>
          <a:xfrm>
            <a:off x="3071759" y="2865532"/>
            <a:ext cx="1240468" cy="338554"/>
          </a:xfrm>
          <a:prstGeom prst="rect">
            <a:avLst/>
          </a:prstGeom>
        </p:spPr>
        <p:txBody>
          <a:bodyPr wrap="none">
            <a:spAutoFit/>
          </a:bodyPr>
          <a:lstStyle/>
          <a:p>
            <a:pPr algn="ctr"/>
            <a:r>
              <a:rPr lang="en-GB" sz="1600" b="1" dirty="0"/>
              <a:t>HR Manager</a:t>
            </a:r>
          </a:p>
        </p:txBody>
      </p:sp>
      <p:sp>
        <p:nvSpPr>
          <p:cNvPr id="17" name="Rectangle 16"/>
          <p:cNvSpPr/>
          <p:nvPr/>
        </p:nvSpPr>
        <p:spPr>
          <a:xfrm>
            <a:off x="8077193" y="2567848"/>
            <a:ext cx="1493386" cy="830997"/>
          </a:xfrm>
          <a:prstGeom prst="rect">
            <a:avLst/>
          </a:prstGeom>
        </p:spPr>
        <p:txBody>
          <a:bodyPr wrap="square">
            <a:spAutoFit/>
          </a:bodyPr>
          <a:lstStyle/>
          <a:p>
            <a:pPr algn="ctr"/>
            <a:r>
              <a:rPr lang="en-GB" sz="1600" b="1" dirty="0"/>
              <a:t>Logistics and warehouse manager</a:t>
            </a:r>
          </a:p>
        </p:txBody>
      </p:sp>
      <p:sp>
        <p:nvSpPr>
          <p:cNvPr id="18" name="Rectangle 17"/>
          <p:cNvSpPr/>
          <p:nvPr/>
        </p:nvSpPr>
        <p:spPr>
          <a:xfrm>
            <a:off x="2254457" y="5364238"/>
            <a:ext cx="1048152" cy="338554"/>
          </a:xfrm>
          <a:prstGeom prst="rect">
            <a:avLst/>
          </a:prstGeom>
        </p:spPr>
        <p:txBody>
          <a:bodyPr wrap="square">
            <a:spAutoFit/>
          </a:bodyPr>
          <a:lstStyle/>
          <a:p>
            <a:pPr algn="ctr"/>
            <a:r>
              <a:rPr lang="en-GB" sz="1600" b="1" dirty="0"/>
              <a:t>Group 1</a:t>
            </a:r>
          </a:p>
        </p:txBody>
      </p:sp>
      <p:sp>
        <p:nvSpPr>
          <p:cNvPr id="19" name="Rectangle 18"/>
          <p:cNvSpPr/>
          <p:nvPr/>
        </p:nvSpPr>
        <p:spPr>
          <a:xfrm>
            <a:off x="3148033" y="5364238"/>
            <a:ext cx="1048152" cy="338554"/>
          </a:xfrm>
          <a:prstGeom prst="rect">
            <a:avLst/>
          </a:prstGeom>
        </p:spPr>
        <p:txBody>
          <a:bodyPr wrap="square">
            <a:spAutoFit/>
          </a:bodyPr>
          <a:lstStyle/>
          <a:p>
            <a:pPr algn="ctr"/>
            <a:r>
              <a:rPr lang="en-GB" sz="1600" b="1" dirty="0"/>
              <a:t>Group 2</a:t>
            </a:r>
          </a:p>
        </p:txBody>
      </p:sp>
      <p:sp>
        <p:nvSpPr>
          <p:cNvPr id="20" name="Rectangle 19"/>
          <p:cNvSpPr/>
          <p:nvPr/>
        </p:nvSpPr>
        <p:spPr>
          <a:xfrm>
            <a:off x="4312227" y="5364238"/>
            <a:ext cx="1048152" cy="338554"/>
          </a:xfrm>
          <a:prstGeom prst="rect">
            <a:avLst/>
          </a:prstGeom>
        </p:spPr>
        <p:txBody>
          <a:bodyPr wrap="square">
            <a:spAutoFit/>
          </a:bodyPr>
          <a:lstStyle/>
          <a:p>
            <a:pPr algn="ctr"/>
            <a:r>
              <a:rPr lang="en-GB" sz="1600" b="1" dirty="0"/>
              <a:t>Group 3</a:t>
            </a:r>
          </a:p>
        </p:txBody>
      </p:sp>
      <p:sp>
        <p:nvSpPr>
          <p:cNvPr id="21" name="Rectangle 20"/>
          <p:cNvSpPr/>
          <p:nvPr/>
        </p:nvSpPr>
        <p:spPr>
          <a:xfrm>
            <a:off x="6929090" y="5364238"/>
            <a:ext cx="1048152" cy="338554"/>
          </a:xfrm>
          <a:prstGeom prst="rect">
            <a:avLst/>
          </a:prstGeom>
        </p:spPr>
        <p:txBody>
          <a:bodyPr wrap="square">
            <a:spAutoFit/>
          </a:bodyPr>
          <a:lstStyle/>
          <a:p>
            <a:pPr algn="ctr"/>
            <a:r>
              <a:rPr lang="en-GB" sz="1600" b="1" dirty="0"/>
              <a:t>Group 4</a:t>
            </a:r>
          </a:p>
        </p:txBody>
      </p:sp>
      <p:sp>
        <p:nvSpPr>
          <p:cNvPr id="22" name="Rectangle 21"/>
          <p:cNvSpPr/>
          <p:nvPr/>
        </p:nvSpPr>
        <p:spPr>
          <a:xfrm>
            <a:off x="7876869" y="5364238"/>
            <a:ext cx="1048152" cy="338554"/>
          </a:xfrm>
          <a:prstGeom prst="rect">
            <a:avLst/>
          </a:prstGeom>
        </p:spPr>
        <p:txBody>
          <a:bodyPr wrap="square">
            <a:spAutoFit/>
          </a:bodyPr>
          <a:lstStyle/>
          <a:p>
            <a:pPr algn="ctr"/>
            <a:r>
              <a:rPr lang="en-GB" sz="1600" b="1" dirty="0"/>
              <a:t>Group 5</a:t>
            </a:r>
          </a:p>
        </p:txBody>
      </p:sp>
      <p:sp>
        <p:nvSpPr>
          <p:cNvPr id="23" name="Rectangle 22"/>
          <p:cNvSpPr/>
          <p:nvPr/>
        </p:nvSpPr>
        <p:spPr>
          <a:xfrm>
            <a:off x="8925021" y="5364238"/>
            <a:ext cx="1048152" cy="338554"/>
          </a:xfrm>
          <a:prstGeom prst="rect">
            <a:avLst/>
          </a:prstGeom>
        </p:spPr>
        <p:txBody>
          <a:bodyPr wrap="square">
            <a:spAutoFit/>
          </a:bodyPr>
          <a:lstStyle/>
          <a:p>
            <a:pPr algn="ctr"/>
            <a:r>
              <a:rPr lang="en-GB" sz="1600" b="1" dirty="0"/>
              <a:t>Group 6</a:t>
            </a:r>
          </a:p>
        </p:txBody>
      </p:sp>
    </p:spTree>
    <p:extLst>
      <p:ext uri="{BB962C8B-B14F-4D97-AF65-F5344CB8AC3E}">
        <p14:creationId xmlns:p14="http://schemas.microsoft.com/office/powerpoint/2010/main" val="412624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The arrival of Industry 4.0: What should we do next?</a:t>
            </a:r>
            <a:endParaRPr lang="en-US" sz="2800" dirty="0"/>
          </a:p>
        </p:txBody>
      </p:sp>
      <p:sp>
        <p:nvSpPr>
          <p:cNvPr id="5" name="Rectangle 4"/>
          <p:cNvSpPr/>
          <p:nvPr/>
        </p:nvSpPr>
        <p:spPr>
          <a:xfrm>
            <a:off x="766257" y="1647968"/>
            <a:ext cx="3399343" cy="461665"/>
          </a:xfrm>
          <a:prstGeom prst="rect">
            <a:avLst/>
          </a:prstGeom>
        </p:spPr>
        <p:txBody>
          <a:bodyPr wrap="square">
            <a:spAutoFit/>
          </a:bodyPr>
          <a:lstStyle/>
          <a:p>
            <a:r>
              <a:rPr lang="en-GB" sz="2400" dirty="0"/>
              <a:t>Now, it </a:t>
            </a:r>
            <a:r>
              <a:rPr lang="en-US" sz="2400" dirty="0"/>
              <a:t>is your turn… </a:t>
            </a:r>
            <a:endParaRPr lang="en-GB" sz="24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980" y="1647968"/>
            <a:ext cx="3137259" cy="4394738"/>
          </a:xfrm>
          <a:prstGeom prst="rect">
            <a:avLst/>
          </a:prstGeom>
        </p:spPr>
      </p:pic>
      <p:sp>
        <p:nvSpPr>
          <p:cNvPr id="19" name="Rectangle 18"/>
          <p:cNvSpPr/>
          <p:nvPr/>
        </p:nvSpPr>
        <p:spPr>
          <a:xfrm>
            <a:off x="9798610" y="5581041"/>
            <a:ext cx="701987" cy="461665"/>
          </a:xfrm>
          <a:prstGeom prst="rect">
            <a:avLst/>
          </a:prstGeom>
        </p:spPr>
        <p:txBody>
          <a:bodyPr wrap="none">
            <a:spAutoFit/>
          </a:bodyPr>
          <a:lstStyle/>
          <a:p>
            <a:r>
              <a:rPr lang="en-GB" sz="2400" b="1" dirty="0">
                <a:solidFill>
                  <a:schemeClr val="bg1"/>
                </a:solidFill>
              </a:rPr>
              <a:t>CEO</a:t>
            </a:r>
          </a:p>
        </p:txBody>
      </p:sp>
      <p:sp>
        <p:nvSpPr>
          <p:cNvPr id="20" name="Oval Callout 19"/>
          <p:cNvSpPr/>
          <p:nvPr/>
        </p:nvSpPr>
        <p:spPr>
          <a:xfrm>
            <a:off x="700801" y="2238374"/>
            <a:ext cx="6938249" cy="3804331"/>
          </a:xfrm>
          <a:prstGeom prst="wedgeEllipseCallout">
            <a:avLst>
              <a:gd name="adj1" fmla="val 62849"/>
              <a:gd name="adj2" fmla="val -356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Tw Cen MT" panose="020B0602020104020603" pitchFamily="34" charset="0"/>
              </a:rPr>
              <a:t>I want to hear your thought</a:t>
            </a:r>
          </a:p>
          <a:p>
            <a:pPr marL="342900" indent="-342900">
              <a:buFont typeface="Arial" panose="020B0604020202020204" pitchFamily="34" charset="0"/>
              <a:buChar char="•"/>
            </a:pPr>
            <a:r>
              <a:rPr lang="en-US" sz="2400" dirty="0">
                <a:solidFill>
                  <a:sysClr val="windowText" lastClr="000000"/>
                </a:solidFill>
                <a:latin typeface="Tw Cen MT" panose="020B0602020104020603" pitchFamily="34" charset="0"/>
              </a:rPr>
              <a:t>What your function does</a:t>
            </a:r>
          </a:p>
          <a:p>
            <a:pPr marL="457200" indent="-457200">
              <a:buFont typeface="Arial" panose="020B0604020202020204" pitchFamily="34" charset="0"/>
              <a:buChar char="•"/>
            </a:pPr>
            <a:r>
              <a:rPr lang="en-US" sz="2400" dirty="0">
                <a:solidFill>
                  <a:sysClr val="windowText" lastClr="000000"/>
                </a:solidFill>
                <a:latin typeface="Tw Cen MT" panose="020B0602020104020603" pitchFamily="34" charset="0"/>
              </a:rPr>
              <a:t>How important your function is in industry 4.0 era</a:t>
            </a:r>
          </a:p>
          <a:p>
            <a:pPr marL="457200" indent="-457200">
              <a:buFont typeface="Arial" panose="020B0604020202020204" pitchFamily="34" charset="0"/>
              <a:buChar char="•"/>
            </a:pPr>
            <a:r>
              <a:rPr lang="en-US" sz="2400" dirty="0">
                <a:solidFill>
                  <a:sysClr val="windowText" lastClr="000000"/>
                </a:solidFill>
                <a:latin typeface="Tw Cen MT" panose="020B0602020104020603" pitchFamily="34" charset="0"/>
              </a:rPr>
              <a:t>How your function will respond to it </a:t>
            </a:r>
            <a:endParaRPr lang="en-GB" sz="2400" dirty="0">
              <a:solidFill>
                <a:sysClr val="windowText" lastClr="000000"/>
              </a:solidFill>
              <a:latin typeface="Tw Cen MT" panose="020B0602020104020603" pitchFamily="34" charset="0"/>
            </a:endParaRPr>
          </a:p>
        </p:txBody>
      </p:sp>
      <p:sp>
        <p:nvSpPr>
          <p:cNvPr id="21" name="Rectangle 20"/>
          <p:cNvSpPr/>
          <p:nvPr/>
        </p:nvSpPr>
        <p:spPr>
          <a:xfrm>
            <a:off x="2528382" y="5097423"/>
            <a:ext cx="3695993" cy="584775"/>
          </a:xfrm>
          <a:prstGeom prst="rect">
            <a:avLst/>
          </a:prstGeom>
        </p:spPr>
        <p:txBody>
          <a:bodyPr wrap="square">
            <a:spAutoFit/>
          </a:bodyPr>
          <a:lstStyle/>
          <a:p>
            <a:r>
              <a:rPr lang="en-US" sz="1600" dirty="0"/>
              <a:t>10 minutes for brainstorming and 3 minutes for presentation </a:t>
            </a:r>
            <a:endParaRPr lang="en-GB" sz="1600" dirty="0"/>
          </a:p>
        </p:txBody>
      </p:sp>
    </p:spTree>
    <p:extLst>
      <p:ext uri="{BB962C8B-B14F-4D97-AF65-F5344CB8AC3E}">
        <p14:creationId xmlns:p14="http://schemas.microsoft.com/office/powerpoint/2010/main" val="36009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Industrial 4.0 and Industrial revolution</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32979" y="1525814"/>
            <a:ext cx="7372350" cy="5332186"/>
          </a:xfrm>
          <a:prstGeom prst="rect">
            <a:avLst/>
          </a:prstGeom>
        </p:spPr>
      </p:pic>
      <p:sp>
        <p:nvSpPr>
          <p:cNvPr id="10" name="Rectangle 9"/>
          <p:cNvSpPr/>
          <p:nvPr/>
        </p:nvSpPr>
        <p:spPr>
          <a:xfrm>
            <a:off x="661247" y="2066414"/>
            <a:ext cx="3177508" cy="2585323"/>
          </a:xfrm>
          <a:prstGeom prst="rect">
            <a:avLst/>
          </a:prstGeom>
        </p:spPr>
        <p:txBody>
          <a:bodyPr wrap="square">
            <a:spAutoFit/>
          </a:bodyPr>
          <a:lstStyle/>
          <a:p>
            <a:r>
              <a:rPr lang="en-GB" b="1" i="1" dirty="0">
                <a:latin typeface="Tw Cen MT" panose="020B0602020104020603" pitchFamily="34" charset="0"/>
              </a:rPr>
              <a:t>“Industry 4.0 connects embedded system production technologies and smart production processes to pave the way to a new technological age which will radically transform industry and production value chains and business models.”</a:t>
            </a:r>
          </a:p>
          <a:p>
            <a:r>
              <a:rPr lang="en-GB" dirty="0">
                <a:latin typeface="Tw Cen MT" panose="020B0602020104020603" pitchFamily="34" charset="0"/>
              </a:rPr>
              <a:t>—Germany Trade and Invest</a:t>
            </a:r>
          </a:p>
        </p:txBody>
      </p:sp>
      <p:sp>
        <p:nvSpPr>
          <p:cNvPr id="3" name="Rectangle 2"/>
          <p:cNvSpPr/>
          <p:nvPr/>
        </p:nvSpPr>
        <p:spPr>
          <a:xfrm>
            <a:off x="468702" y="5648244"/>
            <a:ext cx="3171645" cy="830997"/>
          </a:xfrm>
          <a:prstGeom prst="rect">
            <a:avLst/>
          </a:prstGeom>
        </p:spPr>
        <p:txBody>
          <a:bodyPr wrap="square">
            <a:spAutoFit/>
          </a:bodyPr>
          <a:lstStyle/>
          <a:p>
            <a:r>
              <a:rPr lang="en-GB" sz="800" dirty="0"/>
              <a:t>Germany Trade &amp; Invest, “Smart manufacturing for the future,” http://www.gtai.de/GTAI/Content/EN/Invest/_SharedDocs/Downloads/GTAI/Brochures/Industries/industrie4.0-smart-manufacturing-for-the-future-en.pdf; National Academy of Science and Engineering, “Securing the future of German manufacturing industry: Recommendations for implementing the strategic initiative Industry 4.0”</a:t>
            </a:r>
          </a:p>
        </p:txBody>
      </p:sp>
    </p:spTree>
    <p:extLst>
      <p:ext uri="{BB962C8B-B14F-4D97-AF65-F5344CB8AC3E}">
        <p14:creationId xmlns:p14="http://schemas.microsoft.com/office/powerpoint/2010/main" val="38106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Transformation and Integration of digital information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36655" y="1600198"/>
            <a:ext cx="6752329" cy="4570017"/>
          </a:xfrm>
          <a:prstGeom prst="rect">
            <a:avLst/>
          </a:prstGeom>
        </p:spPr>
      </p:pic>
      <p:sp>
        <p:nvSpPr>
          <p:cNvPr id="4" name="Rectangle 3"/>
          <p:cNvSpPr/>
          <p:nvPr/>
        </p:nvSpPr>
        <p:spPr>
          <a:xfrm>
            <a:off x="768351" y="2176105"/>
            <a:ext cx="3708400" cy="2862322"/>
          </a:xfrm>
          <a:prstGeom prst="rect">
            <a:avLst/>
          </a:prstGeom>
        </p:spPr>
        <p:txBody>
          <a:bodyPr wrap="square">
            <a:spAutoFit/>
          </a:bodyPr>
          <a:lstStyle/>
          <a:p>
            <a:pPr marL="285750" indent="-285750">
              <a:buFont typeface="Arial" panose="020B0604020202020204" pitchFamily="34" charset="0"/>
              <a:buChar char="•"/>
            </a:pPr>
            <a:r>
              <a:rPr lang="en-GB" dirty="0"/>
              <a:t>Shifting to real-time access to data and intelligence will fundamentally transform the way to conduct business.</a:t>
            </a:r>
          </a:p>
          <a:p>
            <a:pPr marL="285750" indent="-285750">
              <a:buFont typeface="Arial" panose="020B0604020202020204" pitchFamily="34" charset="0"/>
              <a:buChar char="•"/>
            </a:pPr>
            <a:r>
              <a:rPr lang="en-US" dirty="0"/>
              <a:t>This shift is driven by the continuous and cyclical flow of information and actions between physical and digital worlds called ‘</a:t>
            </a:r>
            <a:r>
              <a:rPr lang="en-US" b="1" dirty="0">
                <a:latin typeface="Tw Cen MT" panose="020B0602020104020603" pitchFamily="34" charset="0"/>
              </a:rPr>
              <a:t>The Physical-to-Digital-to-Physical (PDP) loop</a:t>
            </a:r>
            <a:r>
              <a:rPr lang="en-GB" b="1" dirty="0"/>
              <a:t>’</a:t>
            </a:r>
          </a:p>
        </p:txBody>
      </p:sp>
      <p:sp>
        <p:nvSpPr>
          <p:cNvPr id="5" name="Rectangle 4"/>
          <p:cNvSpPr/>
          <p:nvPr/>
        </p:nvSpPr>
        <p:spPr>
          <a:xfrm>
            <a:off x="473843" y="5877828"/>
            <a:ext cx="4002908" cy="584775"/>
          </a:xfrm>
          <a:prstGeom prst="rect">
            <a:avLst/>
          </a:prstGeom>
        </p:spPr>
        <p:txBody>
          <a:bodyPr wrap="square">
            <a:spAutoFit/>
          </a:bodyPr>
          <a:lstStyle/>
          <a:p>
            <a:r>
              <a:rPr lang="en-GB" sz="1600" i="1" dirty="0"/>
              <a:t>Source: Forces of change: Industry 4.0</a:t>
            </a:r>
          </a:p>
          <a:p>
            <a:r>
              <a:rPr lang="en-GB" sz="1600" i="1" dirty="0"/>
              <a:t>A Deloitte series on Industry 4.0</a:t>
            </a:r>
          </a:p>
        </p:txBody>
      </p:sp>
    </p:spTree>
    <p:extLst>
      <p:ext uri="{BB962C8B-B14F-4D97-AF65-F5344CB8AC3E}">
        <p14:creationId xmlns:p14="http://schemas.microsoft.com/office/powerpoint/2010/main" val="373853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a:xfrm>
            <a:off x="396592" y="1738150"/>
            <a:ext cx="9557635" cy="4739960"/>
          </a:xfrm>
          <a:prstGeom prst="rect">
            <a:avLst/>
          </a:prstGeom>
        </p:spPr>
      </p:pic>
      <p:sp>
        <p:nvSpPr>
          <p:cNvPr id="2" name="Title 1"/>
          <p:cNvSpPr>
            <a:spLocks noGrp="1"/>
          </p:cNvSpPr>
          <p:nvPr>
            <p:ph type="title"/>
          </p:nvPr>
        </p:nvSpPr>
        <p:spPr/>
        <p:txBody>
          <a:bodyPr>
            <a:normAutofit fontScale="90000"/>
          </a:bodyPr>
          <a:lstStyle/>
          <a:p>
            <a:r>
              <a:rPr lang="en-GB" dirty="0"/>
              <a:t>The Nine Pillars of Technological Advancement </a:t>
            </a:r>
            <a:r>
              <a:rPr lang="en-US" dirty="0"/>
              <a:t>of Industry 4.0 </a:t>
            </a:r>
          </a:p>
        </p:txBody>
      </p:sp>
      <p:sp>
        <p:nvSpPr>
          <p:cNvPr id="5" name="Rectangle 4"/>
          <p:cNvSpPr/>
          <p:nvPr/>
        </p:nvSpPr>
        <p:spPr>
          <a:xfrm>
            <a:off x="9954227" y="6047223"/>
            <a:ext cx="1342664" cy="430887"/>
          </a:xfrm>
          <a:prstGeom prst="rect">
            <a:avLst/>
          </a:prstGeom>
        </p:spPr>
        <p:txBody>
          <a:bodyPr wrap="square">
            <a:spAutoFit/>
          </a:bodyPr>
          <a:lstStyle/>
          <a:p>
            <a:r>
              <a:rPr lang="en-GB" sz="1100" i="1" dirty="0"/>
              <a:t>Source: Boston Consulting Group  </a:t>
            </a:r>
          </a:p>
        </p:txBody>
      </p:sp>
    </p:spTree>
    <p:extLst>
      <p:ext uri="{BB962C8B-B14F-4D97-AF65-F5344CB8AC3E}">
        <p14:creationId xmlns:p14="http://schemas.microsoft.com/office/powerpoint/2010/main" val="215688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Traditional Manufacturing to Smart Factory</a:t>
            </a:r>
          </a:p>
        </p:txBody>
      </p:sp>
      <p:sp>
        <p:nvSpPr>
          <p:cNvPr id="7" name="Rectangle 6"/>
          <p:cNvSpPr/>
          <p:nvPr/>
        </p:nvSpPr>
        <p:spPr>
          <a:xfrm>
            <a:off x="8386022" y="1683657"/>
            <a:ext cx="3177508" cy="3970318"/>
          </a:xfrm>
          <a:prstGeom prst="rect">
            <a:avLst/>
          </a:prstGeom>
        </p:spPr>
        <p:txBody>
          <a:bodyPr wrap="square">
            <a:spAutoFit/>
          </a:bodyPr>
          <a:lstStyle/>
          <a:p>
            <a:pPr marL="285750" indent="-285750">
              <a:buFont typeface="Arial" panose="020B0604020202020204" pitchFamily="34" charset="0"/>
              <a:buChar char="•"/>
            </a:pPr>
            <a:r>
              <a:rPr lang="en-GB" i="1" dirty="0">
                <a:latin typeface="Tw Cen MT" panose="020B0602020104020603" pitchFamily="34" charset="0"/>
              </a:rPr>
              <a:t>With industry 4.0, the nine pillars of technological advancement will transform production</a:t>
            </a:r>
          </a:p>
          <a:p>
            <a:pPr marL="285750" indent="-285750">
              <a:buFont typeface="Arial" panose="020B0604020202020204" pitchFamily="34" charset="0"/>
              <a:buChar char="•"/>
            </a:pPr>
            <a:r>
              <a:rPr lang="en-GB" i="1" dirty="0">
                <a:latin typeface="Tw Cen MT" panose="020B0602020104020603" pitchFamily="34" charset="0"/>
              </a:rPr>
              <a:t>From isolated, optimized cells to a fully integrated, automated and optimized production flow, leading to great efficiencies and changing traditional production relationships among suppliers, producers and customer – as well as between human and machine</a:t>
            </a:r>
            <a:endParaRPr lang="en-GB" dirty="0">
              <a:latin typeface="Tw Cen MT" panose="020B0602020104020603" pitchFamily="34" charset="0"/>
            </a:endParaRP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647700" y="1683657"/>
            <a:ext cx="7569200" cy="4436733"/>
          </a:xfrm>
          <a:prstGeom prst="rect">
            <a:avLst/>
          </a:prstGeom>
        </p:spPr>
      </p:pic>
    </p:spTree>
    <p:extLst>
      <p:ext uri="{BB962C8B-B14F-4D97-AF65-F5344CB8AC3E}">
        <p14:creationId xmlns:p14="http://schemas.microsoft.com/office/powerpoint/2010/main" val="54199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48674"/>
            <a:ext cx="9913041" cy="888031"/>
          </a:xfrm>
        </p:spPr>
        <p:txBody>
          <a:bodyPr>
            <a:normAutofit fontScale="90000"/>
          </a:bodyPr>
          <a:lstStyle/>
          <a:p>
            <a:r>
              <a:rPr lang="en-US" dirty="0"/>
              <a:t/>
            </a:r>
            <a:br>
              <a:rPr lang="en-US" dirty="0"/>
            </a:br>
            <a:endParaRPr lang="en-US" dirty="0"/>
          </a:p>
        </p:txBody>
      </p:sp>
      <p:pic>
        <p:nvPicPr>
          <p:cNvPr id="8" name="Picture 7"/>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99365" y="448674"/>
            <a:ext cx="10908378" cy="5974294"/>
          </a:xfrm>
          <a:prstGeom prst="rect">
            <a:avLst/>
          </a:prstGeom>
        </p:spPr>
      </p:pic>
      <p:sp>
        <p:nvSpPr>
          <p:cNvPr id="9" name="Oval 8"/>
          <p:cNvSpPr/>
          <p:nvPr/>
        </p:nvSpPr>
        <p:spPr>
          <a:xfrm>
            <a:off x="3367313" y="1959655"/>
            <a:ext cx="5631543" cy="3541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685138" y="3068677"/>
            <a:ext cx="4995892" cy="1323439"/>
          </a:xfrm>
          <a:prstGeom prst="rect">
            <a:avLst/>
          </a:prstGeom>
        </p:spPr>
        <p:txBody>
          <a:bodyPr wrap="square">
            <a:spAutoFit/>
          </a:bodyPr>
          <a:lstStyle/>
          <a:p>
            <a:pPr algn="ctr"/>
            <a:r>
              <a:rPr lang="en-US" sz="4000" b="1" dirty="0"/>
              <a:t>Why does Industry 4.0 matter in this era?</a:t>
            </a:r>
            <a:endParaRPr lang="en-GB" sz="4000" b="1" dirty="0"/>
          </a:p>
        </p:txBody>
      </p:sp>
      <p:sp>
        <p:nvSpPr>
          <p:cNvPr id="7" name="Rectangle 6"/>
          <p:cNvSpPr/>
          <p:nvPr/>
        </p:nvSpPr>
        <p:spPr>
          <a:xfrm>
            <a:off x="5001439" y="2052501"/>
            <a:ext cx="2201244" cy="461665"/>
          </a:xfrm>
          <a:prstGeom prst="rect">
            <a:avLst/>
          </a:prstGeom>
        </p:spPr>
        <p:txBody>
          <a:bodyPr wrap="none">
            <a:spAutoFit/>
          </a:bodyPr>
          <a:lstStyle/>
          <a:p>
            <a:r>
              <a:rPr lang="en-US" sz="2400" b="1" dirty="0">
                <a:solidFill>
                  <a:srgbClr val="00B050"/>
                </a:solidFill>
              </a:rPr>
              <a:t>Class discussion</a:t>
            </a:r>
            <a:endParaRPr lang="en-GB" sz="2400" b="1" dirty="0">
              <a:solidFill>
                <a:srgbClr val="00B050"/>
              </a:solidFill>
            </a:endParaRPr>
          </a:p>
        </p:txBody>
      </p:sp>
    </p:spTree>
    <p:extLst>
      <p:ext uri="{BB962C8B-B14F-4D97-AF65-F5344CB8AC3E}">
        <p14:creationId xmlns:p14="http://schemas.microsoft.com/office/powerpoint/2010/main" val="53754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does Industry 4.0 matter?</a:t>
            </a:r>
            <a:endParaRPr lang="en-US" sz="2800" dirty="0"/>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3751868" y="1435100"/>
            <a:ext cx="4522969" cy="5094539"/>
          </a:xfrm>
          <a:prstGeom prst="rect">
            <a:avLst/>
          </a:prstGeom>
        </p:spPr>
      </p:pic>
      <p:sp>
        <p:nvSpPr>
          <p:cNvPr id="7" name="Rectangle 6"/>
          <p:cNvSpPr/>
          <p:nvPr/>
        </p:nvSpPr>
        <p:spPr>
          <a:xfrm>
            <a:off x="404192" y="2204761"/>
            <a:ext cx="3202608" cy="1200329"/>
          </a:xfrm>
          <a:prstGeom prst="rect">
            <a:avLst/>
          </a:prstGeom>
        </p:spPr>
        <p:txBody>
          <a:bodyPr wrap="square">
            <a:spAutoFit/>
          </a:bodyPr>
          <a:lstStyle/>
          <a:p>
            <a:r>
              <a:rPr lang="en-GB" sz="2400" b="1" dirty="0">
                <a:latin typeface="Tw Cen MT" panose="020B0602020104020603" pitchFamily="34" charset="0"/>
              </a:rPr>
              <a:t>“Industry 4.0 touches everything in our daily lives”</a:t>
            </a:r>
          </a:p>
        </p:txBody>
      </p:sp>
      <p:sp>
        <p:nvSpPr>
          <p:cNvPr id="6" name="Rectangle 5"/>
          <p:cNvSpPr/>
          <p:nvPr/>
        </p:nvSpPr>
        <p:spPr>
          <a:xfrm>
            <a:off x="639071" y="3982369"/>
            <a:ext cx="2420592" cy="1569660"/>
          </a:xfrm>
          <a:prstGeom prst="rect">
            <a:avLst/>
          </a:prstGeom>
        </p:spPr>
        <p:txBody>
          <a:bodyPr wrap="square">
            <a:spAutoFit/>
          </a:bodyPr>
          <a:lstStyle/>
          <a:p>
            <a:r>
              <a:rPr lang="en-GB" sz="2400" b="1" dirty="0">
                <a:latin typeface="Tw Cen MT" panose="020B0602020104020603" pitchFamily="34" charset="0"/>
              </a:rPr>
              <a:t>“Industry 4.0 integrates the digital and physical worlds”</a:t>
            </a:r>
          </a:p>
        </p:txBody>
      </p:sp>
      <p:sp>
        <p:nvSpPr>
          <p:cNvPr id="4" name="Rectangle 3"/>
          <p:cNvSpPr/>
          <p:nvPr/>
        </p:nvSpPr>
        <p:spPr>
          <a:xfrm>
            <a:off x="8305800" y="2204761"/>
            <a:ext cx="3539229" cy="1938992"/>
          </a:xfrm>
          <a:prstGeom prst="rect">
            <a:avLst/>
          </a:prstGeom>
        </p:spPr>
        <p:txBody>
          <a:bodyPr wrap="square">
            <a:spAutoFit/>
          </a:bodyPr>
          <a:lstStyle/>
          <a:p>
            <a:r>
              <a:rPr lang="en-GB" sz="2400" b="1" dirty="0">
                <a:latin typeface="Tw Cen MT" panose="020B0602020104020603" pitchFamily="34" charset="0"/>
              </a:rPr>
              <a:t>“It’s not just about the supply chain or manufacturing–it’s about business operations</a:t>
            </a:r>
          </a:p>
          <a:p>
            <a:r>
              <a:rPr lang="en-GB" sz="2400" b="1" dirty="0">
                <a:latin typeface="Tw Cen MT" panose="020B0602020104020603" pitchFamily="34" charset="0"/>
              </a:rPr>
              <a:t>and revenue growth”</a:t>
            </a:r>
          </a:p>
        </p:txBody>
      </p:sp>
      <p:sp>
        <p:nvSpPr>
          <p:cNvPr id="8" name="Rectangle 7"/>
          <p:cNvSpPr/>
          <p:nvPr/>
        </p:nvSpPr>
        <p:spPr>
          <a:xfrm>
            <a:off x="404192" y="6129308"/>
            <a:ext cx="3171645" cy="400110"/>
          </a:xfrm>
          <a:prstGeom prst="rect">
            <a:avLst/>
          </a:prstGeom>
        </p:spPr>
        <p:txBody>
          <a:bodyPr wrap="square">
            <a:spAutoFit/>
          </a:bodyPr>
          <a:lstStyle/>
          <a:p>
            <a:r>
              <a:rPr lang="en-GB" sz="1000" i="1" dirty="0"/>
              <a:t>Source: Forces of change: Industry 4.0</a:t>
            </a:r>
          </a:p>
          <a:p>
            <a:r>
              <a:rPr lang="en-GB" sz="1000" i="1" dirty="0"/>
              <a:t>A Deloitte series on Industry 4.0</a:t>
            </a:r>
          </a:p>
        </p:txBody>
      </p:sp>
    </p:spTree>
    <p:extLst>
      <p:ext uri="{BB962C8B-B14F-4D97-AF65-F5344CB8AC3E}">
        <p14:creationId xmlns:p14="http://schemas.microsoft.com/office/powerpoint/2010/main" val="31539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Quality?</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789146706"/>
              </p:ext>
            </p:extLst>
          </p:nvPr>
        </p:nvGraphicFramePr>
        <p:xfrm>
          <a:off x="691573" y="1704110"/>
          <a:ext cx="6197600" cy="4572000"/>
        </p:xfrm>
        <a:graphic>
          <a:graphicData uri="http://schemas.openxmlformats.org/drawingml/2006/table">
            <a:tbl>
              <a:tblPr firstRow="1" bandRow="1">
                <a:tableStyleId>{5C22544A-7EE6-4342-B048-85BDC9FD1C3A}</a:tableStyleId>
              </a:tblPr>
              <a:tblGrid>
                <a:gridCol w="6197600">
                  <a:extLst>
                    <a:ext uri="{9D8B030D-6E8A-4147-A177-3AD203B41FA5}">
                      <a16:colId xmlns="" xmlns:a16="http://schemas.microsoft.com/office/drawing/2014/main" val="842461228"/>
                    </a:ext>
                  </a:extLst>
                </a:gridCol>
              </a:tblGrid>
              <a:tr h="0">
                <a:tc>
                  <a:txBody>
                    <a:bodyPr/>
                    <a:lstStyle/>
                    <a:p>
                      <a:pPr algn="ctr"/>
                      <a:r>
                        <a:rPr lang="en-US" dirty="0">
                          <a:latin typeface="Tw Cen MT" panose="020B0602020104020603" pitchFamily="34" charset="0"/>
                        </a:rPr>
                        <a:t>Definition of quality</a:t>
                      </a:r>
                      <a:endParaRPr lang="en-GB" dirty="0">
                        <a:latin typeface="Tw Cen MT" panose="020B0602020104020603" pitchFamily="34" charset="0"/>
                      </a:endParaRPr>
                    </a:p>
                  </a:txBody>
                  <a:tcPr/>
                </a:tc>
                <a:extLst>
                  <a:ext uri="{0D108BD9-81ED-4DB2-BD59-A6C34878D82A}">
                    <a16:rowId xmlns="" xmlns:a16="http://schemas.microsoft.com/office/drawing/2014/main" val="1018700954"/>
                  </a:ext>
                </a:extLst>
              </a:tr>
              <a:tr h="25661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Tw Cen MT" panose="020B0602020104020603" pitchFamily="34" charset="0"/>
                        </a:rPr>
                        <a:t>Conformance to specification</a:t>
                      </a:r>
                      <a:r>
                        <a:rPr lang="en-US" sz="1800" b="0" i="1" dirty="0">
                          <a:latin typeface="Tw Cen MT" panose="020B0602020104020603" pitchFamily="34" charset="0"/>
                        </a:rPr>
                        <a:t> (British Defense Industries Quality Assurance Panel</a:t>
                      </a:r>
                      <a:r>
                        <a:rPr lang="en-GB" sz="1800" b="0" i="1" dirty="0">
                          <a:latin typeface="Tw Cen MT" panose="020B0602020104020603" pitchFamily="34" charset="0"/>
                        </a:rPr>
                        <a:t>)</a:t>
                      </a:r>
                    </a:p>
                  </a:txBody>
                  <a:tcPr/>
                </a:tc>
                <a:extLst>
                  <a:ext uri="{0D108BD9-81ED-4DB2-BD59-A6C34878D82A}">
                    <a16:rowId xmlns="" xmlns:a16="http://schemas.microsoft.com/office/drawing/2014/main" val="201238251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latin typeface="Tw Cen MT" panose="020B0602020104020603" pitchFamily="34" charset="0"/>
                        </a:rPr>
                        <a:t>Conformance to requirements  </a:t>
                      </a:r>
                      <a:r>
                        <a:rPr lang="en-GB" b="0" i="1" dirty="0">
                          <a:latin typeface="Tw Cen MT" panose="020B0602020104020603" pitchFamily="34" charset="0"/>
                        </a:rPr>
                        <a:t>(</a:t>
                      </a:r>
                      <a:r>
                        <a:rPr lang="en-US" b="0" i="1" dirty="0">
                          <a:latin typeface="Tw Cen MT" panose="020B0602020104020603" pitchFamily="34" charset="0"/>
                        </a:rPr>
                        <a:t>Philip Crosby</a:t>
                      </a:r>
                      <a:r>
                        <a:rPr lang="en-GB" b="0" i="1" dirty="0">
                          <a:latin typeface="Tw Cen MT" panose="020B0602020104020603" pitchFamily="34" charset="0"/>
                        </a:rPr>
                        <a:t>)</a:t>
                      </a:r>
                    </a:p>
                  </a:txBody>
                  <a:tcPr/>
                </a:tc>
                <a:extLst>
                  <a:ext uri="{0D108BD9-81ED-4DB2-BD59-A6C34878D82A}">
                    <a16:rowId xmlns="" xmlns:a16="http://schemas.microsoft.com/office/drawing/2014/main" val="3172995879"/>
                  </a:ext>
                </a:extLst>
              </a:tr>
              <a:tr h="0">
                <a:tc>
                  <a:txBody>
                    <a:bodyPr/>
                    <a:lstStyle/>
                    <a:p>
                      <a:pPr marL="285750" indent="-285750">
                        <a:buFont typeface="Arial" panose="020B0604020202020204" pitchFamily="34" charset="0"/>
                        <a:buChar char="•"/>
                      </a:pPr>
                      <a:r>
                        <a:rPr lang="en-GB" b="0" dirty="0">
                          <a:latin typeface="Tw Cen MT" panose="020B0602020104020603" pitchFamily="34" charset="0"/>
                        </a:rPr>
                        <a:t>Fitness for purpose or use </a:t>
                      </a:r>
                      <a:r>
                        <a:rPr lang="en-GB" b="0" i="1" dirty="0">
                          <a:latin typeface="Tw Cen MT" panose="020B0602020104020603" pitchFamily="34" charset="0"/>
                        </a:rPr>
                        <a:t>(</a:t>
                      </a:r>
                      <a:r>
                        <a:rPr lang="en-GB" b="0" i="1" dirty="0" err="1">
                          <a:latin typeface="Tw Cen MT" panose="020B0602020104020603" pitchFamily="34" charset="0"/>
                        </a:rPr>
                        <a:t>Juran</a:t>
                      </a:r>
                      <a:r>
                        <a:rPr lang="en-GB" b="0" i="1" dirty="0">
                          <a:latin typeface="Tw Cen MT" panose="020B0602020104020603" pitchFamily="34" charset="0"/>
                        </a:rPr>
                        <a:t>)</a:t>
                      </a:r>
                    </a:p>
                  </a:txBody>
                  <a:tcPr/>
                </a:tc>
                <a:extLst>
                  <a:ext uri="{0D108BD9-81ED-4DB2-BD59-A6C34878D82A}">
                    <a16:rowId xmlns="" xmlns:a16="http://schemas.microsoft.com/office/drawing/2014/main" val="372546137"/>
                  </a:ext>
                </a:extLst>
              </a:tr>
              <a:tr h="256614">
                <a:tc>
                  <a:txBody>
                    <a:bodyPr/>
                    <a:lstStyle/>
                    <a:p>
                      <a:pPr marL="285750" indent="-285750">
                        <a:buFont typeface="Arial" panose="020B0604020202020204" pitchFamily="34" charset="0"/>
                        <a:buChar char="•"/>
                      </a:pPr>
                      <a:r>
                        <a:rPr lang="en-GB" b="0" dirty="0">
                          <a:latin typeface="Tw Cen MT" panose="020B0602020104020603" pitchFamily="34" charset="0"/>
                        </a:rPr>
                        <a:t>A predictable degree of uniformity and dependability, at low cost and suited to the market </a:t>
                      </a:r>
                      <a:r>
                        <a:rPr lang="en-GB" b="0" i="1" dirty="0">
                          <a:latin typeface="Tw Cen MT" panose="020B0602020104020603" pitchFamily="34" charset="0"/>
                        </a:rPr>
                        <a:t>(Edward Deming)</a:t>
                      </a:r>
                    </a:p>
                  </a:txBody>
                  <a:tcPr/>
                </a:tc>
                <a:extLst>
                  <a:ext uri="{0D108BD9-81ED-4DB2-BD59-A6C34878D82A}">
                    <a16:rowId xmlns="" xmlns:a16="http://schemas.microsoft.com/office/drawing/2014/main" val="3258638121"/>
                  </a:ext>
                </a:extLst>
              </a:tr>
              <a:tr h="256614">
                <a:tc>
                  <a:txBody>
                    <a:bodyPr/>
                    <a:lstStyle/>
                    <a:p>
                      <a:pPr marL="285750" indent="-285750">
                        <a:buFont typeface="Arial" panose="020B0604020202020204" pitchFamily="34" charset="0"/>
                        <a:buChar char="•"/>
                      </a:pPr>
                      <a:r>
                        <a:rPr lang="en-GB" b="0" dirty="0">
                          <a:latin typeface="Tw Cen MT" panose="020B0602020104020603" pitchFamily="34" charset="0"/>
                        </a:rPr>
                        <a:t>Meeting the (stated) requirements </a:t>
                      </a:r>
                      <a:r>
                        <a:rPr lang="en-GB" b="0" i="1" dirty="0">
                          <a:latin typeface="Tw Cen MT" panose="020B0602020104020603" pitchFamily="34" charset="0"/>
                        </a:rPr>
                        <a:t>of the customer- now and in the future </a:t>
                      </a:r>
                      <a:r>
                        <a:rPr lang="en-GB" b="0" dirty="0">
                          <a:latin typeface="Tw Cen MT" panose="020B0602020104020603" pitchFamily="34" charset="0"/>
                        </a:rPr>
                        <a:t>(Mike Robinson)</a:t>
                      </a:r>
                    </a:p>
                  </a:txBody>
                  <a:tcPr/>
                </a:tc>
                <a:extLst>
                  <a:ext uri="{0D108BD9-81ED-4DB2-BD59-A6C34878D82A}">
                    <a16:rowId xmlns="" xmlns:a16="http://schemas.microsoft.com/office/drawing/2014/main" val="882549295"/>
                  </a:ext>
                </a:extLst>
              </a:tr>
              <a:tr h="192785">
                <a:tc>
                  <a:txBody>
                    <a:bodyPr/>
                    <a:lstStyle/>
                    <a:p>
                      <a:pPr marL="285750" indent="-285750">
                        <a:buFont typeface="Arial" panose="020B0604020202020204" pitchFamily="34" charset="0"/>
                        <a:buChar char="•"/>
                      </a:pPr>
                      <a:r>
                        <a:rPr lang="en-GB" b="0" dirty="0">
                          <a:latin typeface="Tw Cen MT" panose="020B0602020104020603" pitchFamily="34" charset="0"/>
                        </a:rPr>
                        <a:t>The totality of features and characteristics of a product or service that bears on its ability to </a:t>
                      </a:r>
                      <a:r>
                        <a:rPr lang="en-GB" b="0" i="1" dirty="0">
                          <a:latin typeface="Tw Cen MT" panose="020B0602020104020603" pitchFamily="34" charset="0"/>
                        </a:rPr>
                        <a:t>satisfy stated or implied needs (ISO 8402)</a:t>
                      </a:r>
                    </a:p>
                  </a:txBody>
                  <a:tcPr/>
                </a:tc>
                <a:extLst>
                  <a:ext uri="{0D108BD9-81ED-4DB2-BD59-A6C34878D82A}">
                    <a16:rowId xmlns="" xmlns:a16="http://schemas.microsoft.com/office/drawing/2014/main" val="2669592477"/>
                  </a:ext>
                </a:extLst>
              </a:tr>
              <a:tr h="192785">
                <a:tc>
                  <a:txBody>
                    <a:bodyPr/>
                    <a:lstStyle/>
                    <a:p>
                      <a:pPr marL="285750" indent="-285750">
                        <a:buFont typeface="Arial" panose="020B0604020202020204" pitchFamily="34" charset="0"/>
                        <a:buChar char="•"/>
                      </a:pPr>
                      <a:r>
                        <a:rPr lang="en-GB" b="0" dirty="0">
                          <a:latin typeface="Tw Cen MT" panose="020B0602020104020603" pitchFamily="34" charset="0"/>
                        </a:rPr>
                        <a:t>degree to which a set of inherent characteristics fulfils requirement </a:t>
                      </a:r>
                      <a:r>
                        <a:rPr lang="en-GB" b="0" i="1" dirty="0">
                          <a:latin typeface="Tw Cen MT" panose="020B0602020104020603" pitchFamily="34" charset="0"/>
                        </a:rPr>
                        <a:t>(ISO 9000)</a:t>
                      </a:r>
                    </a:p>
                  </a:txBody>
                  <a:tcPr/>
                </a:tc>
                <a:extLst>
                  <a:ext uri="{0D108BD9-81ED-4DB2-BD59-A6C34878D82A}">
                    <a16:rowId xmlns="" xmlns:a16="http://schemas.microsoft.com/office/drawing/2014/main" val="70174211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206" y="2036618"/>
            <a:ext cx="4498118" cy="2628900"/>
          </a:xfrm>
          <a:prstGeom prst="rect">
            <a:avLst/>
          </a:prstGeom>
        </p:spPr>
      </p:pic>
    </p:spTree>
    <p:extLst>
      <p:ext uri="{BB962C8B-B14F-4D97-AF65-F5344CB8AC3E}">
        <p14:creationId xmlns:p14="http://schemas.microsoft.com/office/powerpoint/2010/main" val="349362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Management: </a:t>
            </a:r>
            <a:r>
              <a:rPr lang="en-US" dirty="0" err="1"/>
              <a:t>Juran’s</a:t>
            </a:r>
            <a:r>
              <a:rPr lang="en-US" dirty="0"/>
              <a:t> Quality Trilogy</a:t>
            </a:r>
            <a:endParaRPr lang="en-US"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99401" y="2254826"/>
            <a:ext cx="5785577" cy="361603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51" y="2847352"/>
            <a:ext cx="3070730" cy="2673542"/>
          </a:xfrm>
          <a:prstGeom prst="rect">
            <a:avLst/>
          </a:prstGeom>
        </p:spPr>
      </p:pic>
      <p:sp>
        <p:nvSpPr>
          <p:cNvPr id="10" name="Rectangle 9"/>
          <p:cNvSpPr/>
          <p:nvPr/>
        </p:nvSpPr>
        <p:spPr>
          <a:xfrm>
            <a:off x="745460" y="2108688"/>
            <a:ext cx="2932921" cy="738664"/>
          </a:xfrm>
          <a:prstGeom prst="rect">
            <a:avLst/>
          </a:prstGeom>
        </p:spPr>
        <p:txBody>
          <a:bodyPr wrap="square">
            <a:spAutoFit/>
          </a:bodyPr>
          <a:lstStyle/>
          <a:p>
            <a:r>
              <a:rPr lang="en-GB" sz="1400" b="1" dirty="0">
                <a:latin typeface="Tw Cen MT" panose="020B0602020104020603" pitchFamily="34" charset="0"/>
              </a:rPr>
              <a:t>Quality Planning </a:t>
            </a:r>
            <a:r>
              <a:rPr lang="en-GB" sz="1400" dirty="0">
                <a:latin typeface="Tw Cen MT" panose="020B0602020104020603" pitchFamily="34" charset="0"/>
              </a:rPr>
              <a:t>is the activity of developing the products and processes required to meet customer’s needs.</a:t>
            </a:r>
          </a:p>
        </p:txBody>
      </p:sp>
      <p:sp>
        <p:nvSpPr>
          <p:cNvPr id="11" name="Rectangle 10"/>
          <p:cNvSpPr/>
          <p:nvPr/>
        </p:nvSpPr>
        <p:spPr>
          <a:xfrm>
            <a:off x="607651" y="5520894"/>
            <a:ext cx="3382458" cy="954107"/>
          </a:xfrm>
          <a:prstGeom prst="rect">
            <a:avLst/>
          </a:prstGeom>
        </p:spPr>
        <p:txBody>
          <a:bodyPr wrap="square">
            <a:spAutoFit/>
          </a:bodyPr>
          <a:lstStyle/>
          <a:p>
            <a:r>
              <a:rPr lang="en-GB" sz="1400" b="1" dirty="0">
                <a:latin typeface="Tw Cen MT" panose="020B0602020104020603" pitchFamily="34" charset="0"/>
              </a:rPr>
              <a:t>Quality control </a:t>
            </a:r>
            <a:r>
              <a:rPr lang="en-GB" sz="1400" dirty="0">
                <a:latin typeface="Tw Cen MT" panose="020B0602020104020603" pitchFamily="34" charset="0"/>
              </a:rPr>
              <a:t>is the process used by operational personnel to ensure that their processes meet the product and service requirements.</a:t>
            </a:r>
          </a:p>
        </p:txBody>
      </p:sp>
      <p:sp>
        <p:nvSpPr>
          <p:cNvPr id="12" name="Rectangle 11"/>
          <p:cNvSpPr/>
          <p:nvPr/>
        </p:nvSpPr>
        <p:spPr>
          <a:xfrm>
            <a:off x="3313636" y="3451489"/>
            <a:ext cx="2296155" cy="1384995"/>
          </a:xfrm>
          <a:prstGeom prst="rect">
            <a:avLst/>
          </a:prstGeom>
        </p:spPr>
        <p:txBody>
          <a:bodyPr wrap="square">
            <a:spAutoFit/>
          </a:bodyPr>
          <a:lstStyle/>
          <a:p>
            <a:r>
              <a:rPr lang="en-GB" sz="1400" b="1" dirty="0">
                <a:latin typeface="Tw Cen MT" panose="020B0602020104020603" pitchFamily="34" charset="0"/>
              </a:rPr>
              <a:t>Quality improvement </a:t>
            </a:r>
            <a:r>
              <a:rPr lang="en-GB" sz="1400" dirty="0">
                <a:latin typeface="Tw Cen MT" panose="020B0602020104020603" pitchFamily="34" charset="0"/>
              </a:rPr>
              <a:t>aims to attain levels of performance that are</a:t>
            </a:r>
          </a:p>
          <a:p>
            <a:r>
              <a:rPr lang="en-GB" sz="1400" dirty="0">
                <a:latin typeface="Tw Cen MT" panose="020B0602020104020603" pitchFamily="34" charset="0"/>
              </a:rPr>
              <a:t>unprecedented—levels that are significantly better than any past level.</a:t>
            </a:r>
          </a:p>
        </p:txBody>
      </p:sp>
      <p:sp>
        <p:nvSpPr>
          <p:cNvPr id="13" name="Rectangle 12"/>
          <p:cNvSpPr/>
          <p:nvPr/>
        </p:nvSpPr>
        <p:spPr>
          <a:xfrm>
            <a:off x="745460" y="1582140"/>
            <a:ext cx="10333373" cy="461665"/>
          </a:xfrm>
          <a:prstGeom prst="rect">
            <a:avLst/>
          </a:prstGeom>
        </p:spPr>
        <p:txBody>
          <a:bodyPr wrap="square">
            <a:spAutoFit/>
          </a:bodyPr>
          <a:lstStyle/>
          <a:p>
            <a:r>
              <a:rPr lang="en-US" dirty="0">
                <a:latin typeface="Tw Cen MT" panose="020B0602020104020603" pitchFamily="34" charset="0"/>
              </a:rPr>
              <a:t>Quality Management According to </a:t>
            </a:r>
            <a:r>
              <a:rPr lang="en-US" dirty="0" err="1">
                <a:latin typeface="Tw Cen MT" panose="020B0602020104020603" pitchFamily="34" charset="0"/>
              </a:rPr>
              <a:t>Juran</a:t>
            </a:r>
            <a:r>
              <a:rPr lang="en-US" dirty="0">
                <a:latin typeface="Tw Cen MT" panose="020B0602020104020603" pitchFamily="34" charset="0"/>
              </a:rPr>
              <a:t> consisted of three basic processes called </a:t>
            </a:r>
            <a:r>
              <a:rPr lang="en-US" sz="2400" b="1" dirty="0">
                <a:solidFill>
                  <a:srgbClr val="002060"/>
                </a:solidFill>
                <a:latin typeface="Tw Cen MT" panose="020B0602020104020603" pitchFamily="34" charset="0"/>
              </a:rPr>
              <a:t>‘</a:t>
            </a:r>
            <a:r>
              <a:rPr lang="en-US" sz="2400" b="1" dirty="0" err="1">
                <a:solidFill>
                  <a:srgbClr val="002060"/>
                </a:solidFill>
                <a:latin typeface="Tw Cen MT" panose="020B0602020104020603" pitchFamily="34" charset="0"/>
              </a:rPr>
              <a:t>Juran’s</a:t>
            </a:r>
            <a:r>
              <a:rPr lang="en-US" sz="2400" b="1" dirty="0">
                <a:solidFill>
                  <a:srgbClr val="002060"/>
                </a:solidFill>
                <a:latin typeface="Tw Cen MT" panose="020B0602020104020603" pitchFamily="34" charset="0"/>
              </a:rPr>
              <a:t> Trilogy’</a:t>
            </a:r>
            <a:endParaRPr lang="en-GB" sz="2400" b="1" dirty="0">
              <a:solidFill>
                <a:srgbClr val="002060"/>
              </a:solidFill>
              <a:latin typeface="Tw Cen MT" panose="020B0602020104020603" pitchFamily="34" charset="0"/>
            </a:endParaRPr>
          </a:p>
        </p:txBody>
      </p:sp>
    </p:spTree>
    <p:extLst>
      <p:ext uri="{BB962C8B-B14F-4D97-AF65-F5344CB8AC3E}">
        <p14:creationId xmlns:p14="http://schemas.microsoft.com/office/powerpoint/2010/main" val="3812681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TotalTime>
  <Words>1623</Words>
  <Application>Microsoft Office PowerPoint</Application>
  <PresentationFormat>Widescreen</PresentationFormat>
  <Paragraphs>146</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Tw Cen MT</vt:lpstr>
      <vt:lpstr>Wingdings</vt:lpstr>
      <vt:lpstr>Office Theme</vt:lpstr>
      <vt:lpstr>Course outline</vt:lpstr>
      <vt:lpstr>Industrial 4.0 and Industrial revolution</vt:lpstr>
      <vt:lpstr>Transformation and Integration of digital information</vt:lpstr>
      <vt:lpstr>The Nine Pillars of Technological Advancement of Industry 4.0 </vt:lpstr>
      <vt:lpstr>Changing Traditional Manufacturing to Smart Factory</vt:lpstr>
      <vt:lpstr> </vt:lpstr>
      <vt:lpstr>Why does Industry 4.0 matter?</vt:lpstr>
      <vt:lpstr>What is Quality?</vt:lpstr>
      <vt:lpstr>Quality Management: Juran’s Quality Trilogy</vt:lpstr>
      <vt:lpstr>Cost of Quality</vt:lpstr>
      <vt:lpstr>Cost of Quality</vt:lpstr>
      <vt:lpstr>Why Cost of Quality really matters</vt:lpstr>
      <vt:lpstr>What is Quality 4.0?</vt:lpstr>
      <vt:lpstr>Future Factory: How Technology Is Transforming Manufacturing </vt:lpstr>
      <vt:lpstr>Future Factory: How Technology Is Transforming Manufacturing </vt:lpstr>
      <vt:lpstr>PowerPoint Presentation</vt:lpstr>
      <vt:lpstr>The arrival of Industry 4.0: What should we do next?</vt:lpstr>
      <vt:lpstr>The arrival of Industry 4.0: What should we do next?</vt:lpstr>
      <vt:lpstr>The arrival of Industry 4.0: What should we do next?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150</cp:revision>
  <dcterms:created xsi:type="dcterms:W3CDTF">2018-02-11T14:22:08Z</dcterms:created>
  <dcterms:modified xsi:type="dcterms:W3CDTF">2022-05-19T15:58:10Z</dcterms:modified>
</cp:coreProperties>
</file>